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0" r:id="rId3"/>
    <p:sldId id="282" r:id="rId4"/>
    <p:sldId id="304" r:id="rId5"/>
    <p:sldId id="291" r:id="rId6"/>
    <p:sldId id="292" r:id="rId7"/>
    <p:sldId id="258" r:id="rId8"/>
    <p:sldId id="299" r:id="rId9"/>
    <p:sldId id="293" r:id="rId10"/>
    <p:sldId id="298" r:id="rId11"/>
    <p:sldId id="256" r:id="rId12"/>
    <p:sldId id="295" r:id="rId13"/>
    <p:sldId id="294" r:id="rId14"/>
    <p:sldId id="296" r:id="rId15"/>
    <p:sldId id="272" r:id="rId16"/>
    <p:sldId id="268" r:id="rId17"/>
    <p:sldId id="287" r:id="rId18"/>
    <p:sldId id="306" r:id="rId19"/>
    <p:sldId id="273" r:id="rId20"/>
    <p:sldId id="290" r:id="rId21"/>
    <p:sldId id="305" r:id="rId22"/>
    <p:sldId id="302" r:id="rId23"/>
    <p:sldId id="300" r:id="rId24"/>
    <p:sldId id="267" r:id="rId25"/>
    <p:sldId id="288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17CFFC-113A-477D-9ED0-919A4FEDDED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94CE61-14CE-4FD6-A269-B0971FD8EA58}">
      <dgm:prSet/>
      <dgm:spPr/>
      <dgm:t>
        <a:bodyPr/>
        <a:lstStyle/>
        <a:p>
          <a:r>
            <a:rPr lang="en-GB"/>
            <a:t>Consider what emotions might be triggered for you/your child in this situation</a:t>
          </a:r>
          <a:endParaRPr lang="en-US" dirty="0"/>
        </a:p>
      </dgm:t>
    </dgm:pt>
    <dgm:pt modelId="{B002F50A-8948-474F-AF56-A2362FDC2633}" type="parTrans" cxnId="{9B31005F-4DAE-4AD3-9C5E-86D6657C7EA4}">
      <dgm:prSet/>
      <dgm:spPr/>
      <dgm:t>
        <a:bodyPr/>
        <a:lstStyle/>
        <a:p>
          <a:endParaRPr lang="en-US"/>
        </a:p>
      </dgm:t>
    </dgm:pt>
    <dgm:pt modelId="{34251D55-F8F2-4216-94F6-3604D0C380BE}" type="sibTrans" cxnId="{9B31005F-4DAE-4AD3-9C5E-86D6657C7EA4}">
      <dgm:prSet/>
      <dgm:spPr/>
      <dgm:t>
        <a:bodyPr/>
        <a:lstStyle/>
        <a:p>
          <a:endParaRPr lang="en-US"/>
        </a:p>
      </dgm:t>
    </dgm:pt>
    <dgm:pt modelId="{8D0553AF-4744-4915-83DC-A4D815079401}">
      <dgm:prSet/>
      <dgm:spPr/>
      <dgm:t>
        <a:bodyPr/>
        <a:lstStyle/>
        <a:p>
          <a:r>
            <a:rPr lang="en-GB"/>
            <a:t>Consider what your usual response is and how effective it is</a:t>
          </a:r>
          <a:endParaRPr lang="en-US"/>
        </a:p>
      </dgm:t>
    </dgm:pt>
    <dgm:pt modelId="{FD045295-48EA-4744-A688-5AB21C29944C}" type="parTrans" cxnId="{38F88CEA-5A52-4764-B232-9B35FF4004E1}">
      <dgm:prSet/>
      <dgm:spPr/>
      <dgm:t>
        <a:bodyPr/>
        <a:lstStyle/>
        <a:p>
          <a:endParaRPr lang="en-US"/>
        </a:p>
      </dgm:t>
    </dgm:pt>
    <dgm:pt modelId="{513A3801-683B-413D-9E73-7F09AEC187B9}" type="sibTrans" cxnId="{38F88CEA-5A52-4764-B232-9B35FF4004E1}">
      <dgm:prSet/>
      <dgm:spPr/>
      <dgm:t>
        <a:bodyPr/>
        <a:lstStyle/>
        <a:p>
          <a:endParaRPr lang="en-US"/>
        </a:p>
      </dgm:t>
    </dgm:pt>
    <dgm:pt modelId="{19A1B2C0-4010-4D44-AF15-FF31311656FD}">
      <dgm:prSet/>
      <dgm:spPr/>
      <dgm:t>
        <a:bodyPr/>
        <a:lstStyle/>
        <a:p>
          <a:r>
            <a:rPr lang="en-GB"/>
            <a:t>Thinking about what we have discussed already, as a group try to come up with a range of strategies you could employ which might be more effective</a:t>
          </a:r>
          <a:endParaRPr lang="en-US"/>
        </a:p>
      </dgm:t>
    </dgm:pt>
    <dgm:pt modelId="{61D30D8A-A28C-47EA-9B97-05EFA1F09A5F}" type="parTrans" cxnId="{4B886F16-C5DB-4822-B99C-A6C0843BC64D}">
      <dgm:prSet/>
      <dgm:spPr/>
      <dgm:t>
        <a:bodyPr/>
        <a:lstStyle/>
        <a:p>
          <a:endParaRPr lang="en-US"/>
        </a:p>
      </dgm:t>
    </dgm:pt>
    <dgm:pt modelId="{866C7DFB-3648-4CF0-B6A6-2CCEE0C2DBFE}" type="sibTrans" cxnId="{4B886F16-C5DB-4822-B99C-A6C0843BC64D}">
      <dgm:prSet/>
      <dgm:spPr/>
      <dgm:t>
        <a:bodyPr/>
        <a:lstStyle/>
        <a:p>
          <a:endParaRPr lang="en-US"/>
        </a:p>
      </dgm:t>
    </dgm:pt>
    <dgm:pt modelId="{23066E2A-FA18-441C-B7BF-40A3BBD49D07}">
      <dgm:prSet/>
      <dgm:spPr/>
      <dgm:t>
        <a:bodyPr/>
        <a:lstStyle/>
        <a:p>
          <a:r>
            <a:rPr lang="en-GB"/>
            <a:t>If you can’t think of any, note what the barriers are to finding a solution</a:t>
          </a:r>
          <a:endParaRPr lang="en-US"/>
        </a:p>
      </dgm:t>
    </dgm:pt>
    <dgm:pt modelId="{355266D9-F0D1-4EB8-8344-CC087630CE44}" type="parTrans" cxnId="{D94FBF80-34AF-43FB-B99D-305ED547BA40}">
      <dgm:prSet/>
      <dgm:spPr/>
      <dgm:t>
        <a:bodyPr/>
        <a:lstStyle/>
        <a:p>
          <a:endParaRPr lang="en-US"/>
        </a:p>
      </dgm:t>
    </dgm:pt>
    <dgm:pt modelId="{39070F88-0F09-46F3-BA70-330F4DD34F0C}" type="sibTrans" cxnId="{D94FBF80-34AF-43FB-B99D-305ED547BA40}">
      <dgm:prSet/>
      <dgm:spPr/>
      <dgm:t>
        <a:bodyPr/>
        <a:lstStyle/>
        <a:p>
          <a:endParaRPr lang="en-US"/>
        </a:p>
      </dgm:t>
    </dgm:pt>
    <dgm:pt modelId="{ED5C5C39-614B-44F8-B500-9A9F5F8E44BC}" type="pres">
      <dgm:prSet presAssocID="{0E17CFFC-113A-477D-9ED0-919A4FEDDED0}" presName="linear" presStyleCnt="0">
        <dgm:presLayoutVars>
          <dgm:animLvl val="lvl"/>
          <dgm:resizeHandles val="exact"/>
        </dgm:presLayoutVars>
      </dgm:prSet>
      <dgm:spPr/>
    </dgm:pt>
    <dgm:pt modelId="{5D52425B-E50E-4C5F-9BFB-F49B54CA9DC8}" type="pres">
      <dgm:prSet presAssocID="{5894CE61-14CE-4FD6-A269-B0971FD8EA58}" presName="parentText" presStyleLbl="node1" presStyleIdx="0" presStyleCnt="4" custLinFactY="-13044" custLinFactNeighborX="-1028" custLinFactNeighborY="-100000">
        <dgm:presLayoutVars>
          <dgm:chMax val="0"/>
          <dgm:bulletEnabled val="1"/>
        </dgm:presLayoutVars>
      </dgm:prSet>
      <dgm:spPr/>
    </dgm:pt>
    <dgm:pt modelId="{E9BBC66F-592A-4CEB-8007-88719AC7E67C}" type="pres">
      <dgm:prSet presAssocID="{34251D55-F8F2-4216-94F6-3604D0C380BE}" presName="spacer" presStyleCnt="0"/>
      <dgm:spPr/>
    </dgm:pt>
    <dgm:pt modelId="{D3D83F7D-D19C-4084-B38A-85933C2D6357}" type="pres">
      <dgm:prSet presAssocID="{8D0553AF-4744-4915-83DC-A4D815079401}" presName="parentText" presStyleLbl="node1" presStyleIdx="1" presStyleCnt="4" custLinFactY="-12665" custLinFactNeighborX="-827" custLinFactNeighborY="-100000">
        <dgm:presLayoutVars>
          <dgm:chMax val="0"/>
          <dgm:bulletEnabled val="1"/>
        </dgm:presLayoutVars>
      </dgm:prSet>
      <dgm:spPr/>
    </dgm:pt>
    <dgm:pt modelId="{45CD5D7E-50A8-4EF9-A173-ED002E9263CE}" type="pres">
      <dgm:prSet presAssocID="{513A3801-683B-413D-9E73-7F09AEC187B9}" presName="spacer" presStyleCnt="0"/>
      <dgm:spPr/>
    </dgm:pt>
    <dgm:pt modelId="{2A410DF0-FAC2-4FEA-9829-F68456599038}" type="pres">
      <dgm:prSet presAssocID="{19A1B2C0-4010-4D44-AF15-FF31311656FD}" presName="parentText" presStyleLbl="node1" presStyleIdx="2" presStyleCnt="4" custLinFactY="-17885" custLinFactNeighborX="-827" custLinFactNeighborY="-100000">
        <dgm:presLayoutVars>
          <dgm:chMax val="0"/>
          <dgm:bulletEnabled val="1"/>
        </dgm:presLayoutVars>
      </dgm:prSet>
      <dgm:spPr/>
    </dgm:pt>
    <dgm:pt modelId="{9419E280-DD82-4B0B-97C7-52C3F5B31C90}" type="pres">
      <dgm:prSet presAssocID="{866C7DFB-3648-4CF0-B6A6-2CCEE0C2DBFE}" presName="spacer" presStyleCnt="0"/>
      <dgm:spPr/>
    </dgm:pt>
    <dgm:pt modelId="{1DC5C2A5-E934-4299-BD94-40A4EAE9727F}" type="pres">
      <dgm:prSet presAssocID="{23066E2A-FA18-441C-B7BF-40A3BBD49D07}" presName="parentText" presStyleLbl="node1" presStyleIdx="3" presStyleCnt="4" custLinFactY="-20052" custLinFactNeighborX="-827" custLinFactNeighborY="-100000">
        <dgm:presLayoutVars>
          <dgm:chMax val="0"/>
          <dgm:bulletEnabled val="1"/>
        </dgm:presLayoutVars>
      </dgm:prSet>
      <dgm:spPr/>
    </dgm:pt>
  </dgm:ptLst>
  <dgm:cxnLst>
    <dgm:cxn modelId="{EE555712-9396-41CF-9919-B34240CD3002}" type="presOf" srcId="{5894CE61-14CE-4FD6-A269-B0971FD8EA58}" destId="{5D52425B-E50E-4C5F-9BFB-F49B54CA9DC8}" srcOrd="0" destOrd="0" presId="urn:microsoft.com/office/officeart/2005/8/layout/vList2"/>
    <dgm:cxn modelId="{4B886F16-C5DB-4822-B99C-A6C0843BC64D}" srcId="{0E17CFFC-113A-477D-9ED0-919A4FEDDED0}" destId="{19A1B2C0-4010-4D44-AF15-FF31311656FD}" srcOrd="2" destOrd="0" parTransId="{61D30D8A-A28C-47EA-9B97-05EFA1F09A5F}" sibTransId="{866C7DFB-3648-4CF0-B6A6-2CCEE0C2DBFE}"/>
    <dgm:cxn modelId="{A2E0FC18-FC26-41C6-96FB-D1A55CD6A3A8}" type="presOf" srcId="{8D0553AF-4744-4915-83DC-A4D815079401}" destId="{D3D83F7D-D19C-4084-B38A-85933C2D6357}" srcOrd="0" destOrd="0" presId="urn:microsoft.com/office/officeart/2005/8/layout/vList2"/>
    <dgm:cxn modelId="{9B31005F-4DAE-4AD3-9C5E-86D6657C7EA4}" srcId="{0E17CFFC-113A-477D-9ED0-919A4FEDDED0}" destId="{5894CE61-14CE-4FD6-A269-B0971FD8EA58}" srcOrd="0" destOrd="0" parTransId="{B002F50A-8948-474F-AF56-A2362FDC2633}" sibTransId="{34251D55-F8F2-4216-94F6-3604D0C380BE}"/>
    <dgm:cxn modelId="{3AEF2F76-8199-402F-A202-FAEF0620B4C2}" type="presOf" srcId="{23066E2A-FA18-441C-B7BF-40A3BBD49D07}" destId="{1DC5C2A5-E934-4299-BD94-40A4EAE9727F}" srcOrd="0" destOrd="0" presId="urn:microsoft.com/office/officeart/2005/8/layout/vList2"/>
    <dgm:cxn modelId="{D94FBF80-34AF-43FB-B99D-305ED547BA40}" srcId="{0E17CFFC-113A-477D-9ED0-919A4FEDDED0}" destId="{23066E2A-FA18-441C-B7BF-40A3BBD49D07}" srcOrd="3" destOrd="0" parTransId="{355266D9-F0D1-4EB8-8344-CC087630CE44}" sibTransId="{39070F88-0F09-46F3-BA70-330F4DD34F0C}"/>
    <dgm:cxn modelId="{A98765C7-F437-4F46-B483-68B433BF9AB1}" type="presOf" srcId="{0E17CFFC-113A-477D-9ED0-919A4FEDDED0}" destId="{ED5C5C39-614B-44F8-B500-9A9F5F8E44BC}" srcOrd="0" destOrd="0" presId="urn:microsoft.com/office/officeart/2005/8/layout/vList2"/>
    <dgm:cxn modelId="{E3D42AEA-992B-4C79-A100-81ADEAB09FF8}" type="presOf" srcId="{19A1B2C0-4010-4D44-AF15-FF31311656FD}" destId="{2A410DF0-FAC2-4FEA-9829-F68456599038}" srcOrd="0" destOrd="0" presId="urn:microsoft.com/office/officeart/2005/8/layout/vList2"/>
    <dgm:cxn modelId="{38F88CEA-5A52-4764-B232-9B35FF4004E1}" srcId="{0E17CFFC-113A-477D-9ED0-919A4FEDDED0}" destId="{8D0553AF-4744-4915-83DC-A4D815079401}" srcOrd="1" destOrd="0" parTransId="{FD045295-48EA-4744-A688-5AB21C29944C}" sibTransId="{513A3801-683B-413D-9E73-7F09AEC187B9}"/>
    <dgm:cxn modelId="{0D3166E8-BF9C-4C91-808F-9A0669A4DCD1}" type="presParOf" srcId="{ED5C5C39-614B-44F8-B500-9A9F5F8E44BC}" destId="{5D52425B-E50E-4C5F-9BFB-F49B54CA9DC8}" srcOrd="0" destOrd="0" presId="urn:microsoft.com/office/officeart/2005/8/layout/vList2"/>
    <dgm:cxn modelId="{ABAEC7ED-EEE6-4E40-AD74-D435A66EEDB1}" type="presParOf" srcId="{ED5C5C39-614B-44F8-B500-9A9F5F8E44BC}" destId="{E9BBC66F-592A-4CEB-8007-88719AC7E67C}" srcOrd="1" destOrd="0" presId="urn:microsoft.com/office/officeart/2005/8/layout/vList2"/>
    <dgm:cxn modelId="{A4FCF477-CE8B-43E3-8CA6-07B338D3932B}" type="presParOf" srcId="{ED5C5C39-614B-44F8-B500-9A9F5F8E44BC}" destId="{D3D83F7D-D19C-4084-B38A-85933C2D6357}" srcOrd="2" destOrd="0" presId="urn:microsoft.com/office/officeart/2005/8/layout/vList2"/>
    <dgm:cxn modelId="{0FA0AA9A-446F-48D5-AFD8-AB9449A339A0}" type="presParOf" srcId="{ED5C5C39-614B-44F8-B500-9A9F5F8E44BC}" destId="{45CD5D7E-50A8-4EF9-A173-ED002E9263CE}" srcOrd="3" destOrd="0" presId="urn:microsoft.com/office/officeart/2005/8/layout/vList2"/>
    <dgm:cxn modelId="{83CC2EF8-B32E-47CE-B2C9-ABA6BC570C76}" type="presParOf" srcId="{ED5C5C39-614B-44F8-B500-9A9F5F8E44BC}" destId="{2A410DF0-FAC2-4FEA-9829-F68456599038}" srcOrd="4" destOrd="0" presId="urn:microsoft.com/office/officeart/2005/8/layout/vList2"/>
    <dgm:cxn modelId="{29A0A49D-EEA8-4AF9-9086-B3EFEE12E0F0}" type="presParOf" srcId="{ED5C5C39-614B-44F8-B500-9A9F5F8E44BC}" destId="{9419E280-DD82-4B0B-97C7-52C3F5B31C90}" srcOrd="5" destOrd="0" presId="urn:microsoft.com/office/officeart/2005/8/layout/vList2"/>
    <dgm:cxn modelId="{1753CC74-43E2-4EDF-99A3-9BD0006A254D}" type="presParOf" srcId="{ED5C5C39-614B-44F8-B500-9A9F5F8E44BC}" destId="{1DC5C2A5-E934-4299-BD94-40A4EAE972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1AD9D-5925-4871-8E76-16693756E184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AD1005-8366-4809-AEAC-6A9F8290967F}">
      <dgm:prSet/>
      <dgm:spPr/>
      <dgm:t>
        <a:bodyPr/>
        <a:lstStyle/>
        <a:p>
          <a:r>
            <a:rPr lang="en-GB" dirty="0"/>
            <a:t>“Calm is an intention. Do we want to infect people with more anxiety, or heal ourselves and the people around us with calm?”</a:t>
          </a:r>
        </a:p>
        <a:p>
          <a:r>
            <a:rPr lang="en-GB" dirty="0"/>
            <a:t> Brene Brown</a:t>
          </a:r>
          <a:endParaRPr lang="en-US" dirty="0"/>
        </a:p>
      </dgm:t>
    </dgm:pt>
    <dgm:pt modelId="{E87ABF1C-159F-49EF-BC74-DD5FC4A80BA6}" type="parTrans" cxnId="{8966B2FA-E766-4945-BBE7-2268147D52A4}">
      <dgm:prSet/>
      <dgm:spPr/>
      <dgm:t>
        <a:bodyPr/>
        <a:lstStyle/>
        <a:p>
          <a:endParaRPr lang="en-US"/>
        </a:p>
      </dgm:t>
    </dgm:pt>
    <dgm:pt modelId="{41B571C3-F89B-4A97-83C6-D9FFF1114DAC}" type="sibTrans" cxnId="{8966B2FA-E766-4945-BBE7-2268147D52A4}">
      <dgm:prSet/>
      <dgm:spPr/>
      <dgm:t>
        <a:bodyPr/>
        <a:lstStyle/>
        <a:p>
          <a:endParaRPr lang="en-US"/>
        </a:p>
      </dgm:t>
    </dgm:pt>
    <dgm:pt modelId="{94BB3038-3880-4B95-82F1-7FAB1F922C93}">
      <dgm:prSet/>
      <dgm:spPr/>
      <dgm:t>
        <a:bodyPr/>
        <a:lstStyle/>
        <a:p>
          <a:r>
            <a:rPr lang="en-GB" dirty="0"/>
            <a:t>“Intensity and reactivity only breed more of the same. Calm is also contagious. Nothing is more important than getting a grip on your own reactivity.”  </a:t>
          </a:r>
        </a:p>
        <a:p>
          <a:r>
            <a:rPr lang="en-GB" dirty="0"/>
            <a:t>Harriet Lerner</a:t>
          </a:r>
          <a:endParaRPr lang="en-US" dirty="0"/>
        </a:p>
      </dgm:t>
    </dgm:pt>
    <dgm:pt modelId="{51A06002-29C1-421D-9514-711CA4B6362C}" type="parTrans" cxnId="{3DA7C1A4-4AD9-4DA9-8986-A46A822E9C63}">
      <dgm:prSet/>
      <dgm:spPr/>
      <dgm:t>
        <a:bodyPr/>
        <a:lstStyle/>
        <a:p>
          <a:endParaRPr lang="en-US"/>
        </a:p>
      </dgm:t>
    </dgm:pt>
    <dgm:pt modelId="{92C458FA-C845-4D60-A9FB-C1A3D47EB044}" type="sibTrans" cxnId="{3DA7C1A4-4AD9-4DA9-8986-A46A822E9C63}">
      <dgm:prSet/>
      <dgm:spPr/>
      <dgm:t>
        <a:bodyPr/>
        <a:lstStyle/>
        <a:p>
          <a:endParaRPr lang="en-US"/>
        </a:p>
      </dgm:t>
    </dgm:pt>
    <dgm:pt modelId="{98E91463-A00E-4DE9-912B-D823A17EB107}" type="pres">
      <dgm:prSet presAssocID="{76B1AD9D-5925-4871-8E76-16693756E184}" presName="vert0" presStyleCnt="0">
        <dgm:presLayoutVars>
          <dgm:dir/>
          <dgm:animOne val="branch"/>
          <dgm:animLvl val="lvl"/>
        </dgm:presLayoutVars>
      </dgm:prSet>
      <dgm:spPr/>
    </dgm:pt>
    <dgm:pt modelId="{B6366793-383F-4538-A94F-A5DB84AE3556}" type="pres">
      <dgm:prSet presAssocID="{C0AD1005-8366-4809-AEAC-6A9F8290967F}" presName="thickLine" presStyleLbl="alignNode1" presStyleIdx="0" presStyleCnt="2"/>
      <dgm:spPr/>
    </dgm:pt>
    <dgm:pt modelId="{63844097-B65B-4776-83E6-04252022490A}" type="pres">
      <dgm:prSet presAssocID="{C0AD1005-8366-4809-AEAC-6A9F8290967F}" presName="horz1" presStyleCnt="0"/>
      <dgm:spPr/>
    </dgm:pt>
    <dgm:pt modelId="{CA2F4135-DFE1-442E-9C86-8F1F153F9C73}" type="pres">
      <dgm:prSet presAssocID="{C0AD1005-8366-4809-AEAC-6A9F8290967F}" presName="tx1" presStyleLbl="revTx" presStyleIdx="0" presStyleCnt="2"/>
      <dgm:spPr/>
    </dgm:pt>
    <dgm:pt modelId="{EC3C9004-917A-4EDA-A62E-26A42D980522}" type="pres">
      <dgm:prSet presAssocID="{C0AD1005-8366-4809-AEAC-6A9F8290967F}" presName="vert1" presStyleCnt="0"/>
      <dgm:spPr/>
    </dgm:pt>
    <dgm:pt modelId="{BF766512-2CAA-430A-8E96-66EFB26DBFBE}" type="pres">
      <dgm:prSet presAssocID="{94BB3038-3880-4B95-82F1-7FAB1F922C93}" presName="thickLine" presStyleLbl="alignNode1" presStyleIdx="1" presStyleCnt="2"/>
      <dgm:spPr/>
    </dgm:pt>
    <dgm:pt modelId="{55CCFB35-B670-4598-A641-D273C7516145}" type="pres">
      <dgm:prSet presAssocID="{94BB3038-3880-4B95-82F1-7FAB1F922C93}" presName="horz1" presStyleCnt="0"/>
      <dgm:spPr/>
    </dgm:pt>
    <dgm:pt modelId="{B95743C9-CE15-4B39-A222-1065B099A186}" type="pres">
      <dgm:prSet presAssocID="{94BB3038-3880-4B95-82F1-7FAB1F922C93}" presName="tx1" presStyleLbl="revTx" presStyleIdx="1" presStyleCnt="2"/>
      <dgm:spPr/>
    </dgm:pt>
    <dgm:pt modelId="{BDD8E754-4FB9-482B-AD03-3FA8D6C69B31}" type="pres">
      <dgm:prSet presAssocID="{94BB3038-3880-4B95-82F1-7FAB1F922C93}" presName="vert1" presStyleCnt="0"/>
      <dgm:spPr/>
    </dgm:pt>
  </dgm:ptLst>
  <dgm:cxnLst>
    <dgm:cxn modelId="{F88A0450-79E7-4B70-A406-617BEE2EB7F7}" type="presOf" srcId="{C0AD1005-8366-4809-AEAC-6A9F8290967F}" destId="{CA2F4135-DFE1-442E-9C86-8F1F153F9C73}" srcOrd="0" destOrd="0" presId="urn:microsoft.com/office/officeart/2008/layout/LinedList"/>
    <dgm:cxn modelId="{C704BC9E-6C2D-4045-BFBA-2BAAE842C719}" type="presOf" srcId="{94BB3038-3880-4B95-82F1-7FAB1F922C93}" destId="{B95743C9-CE15-4B39-A222-1065B099A186}" srcOrd="0" destOrd="0" presId="urn:microsoft.com/office/officeart/2008/layout/LinedList"/>
    <dgm:cxn modelId="{3DA7C1A4-4AD9-4DA9-8986-A46A822E9C63}" srcId="{76B1AD9D-5925-4871-8E76-16693756E184}" destId="{94BB3038-3880-4B95-82F1-7FAB1F922C93}" srcOrd="1" destOrd="0" parTransId="{51A06002-29C1-421D-9514-711CA4B6362C}" sibTransId="{92C458FA-C845-4D60-A9FB-C1A3D47EB044}"/>
    <dgm:cxn modelId="{AEEFACE4-5B09-45DC-AA74-8A3117999E25}" type="presOf" srcId="{76B1AD9D-5925-4871-8E76-16693756E184}" destId="{98E91463-A00E-4DE9-912B-D823A17EB107}" srcOrd="0" destOrd="0" presId="urn:microsoft.com/office/officeart/2008/layout/LinedList"/>
    <dgm:cxn modelId="{8966B2FA-E766-4945-BBE7-2268147D52A4}" srcId="{76B1AD9D-5925-4871-8E76-16693756E184}" destId="{C0AD1005-8366-4809-AEAC-6A9F8290967F}" srcOrd="0" destOrd="0" parTransId="{E87ABF1C-159F-49EF-BC74-DD5FC4A80BA6}" sibTransId="{41B571C3-F89B-4A97-83C6-D9FFF1114DAC}"/>
    <dgm:cxn modelId="{13005F63-41B7-4CBC-ABEF-078BDDBCE40C}" type="presParOf" srcId="{98E91463-A00E-4DE9-912B-D823A17EB107}" destId="{B6366793-383F-4538-A94F-A5DB84AE3556}" srcOrd="0" destOrd="0" presId="urn:microsoft.com/office/officeart/2008/layout/LinedList"/>
    <dgm:cxn modelId="{5B00FD6A-E99D-4DE9-981E-8185DBE40D59}" type="presParOf" srcId="{98E91463-A00E-4DE9-912B-D823A17EB107}" destId="{63844097-B65B-4776-83E6-04252022490A}" srcOrd="1" destOrd="0" presId="urn:microsoft.com/office/officeart/2008/layout/LinedList"/>
    <dgm:cxn modelId="{3077E1C3-45F6-40FD-8A70-4ED111F21549}" type="presParOf" srcId="{63844097-B65B-4776-83E6-04252022490A}" destId="{CA2F4135-DFE1-442E-9C86-8F1F153F9C73}" srcOrd="0" destOrd="0" presId="urn:microsoft.com/office/officeart/2008/layout/LinedList"/>
    <dgm:cxn modelId="{06F51A58-3030-45B0-8F40-516881B0F6EA}" type="presParOf" srcId="{63844097-B65B-4776-83E6-04252022490A}" destId="{EC3C9004-917A-4EDA-A62E-26A42D980522}" srcOrd="1" destOrd="0" presId="urn:microsoft.com/office/officeart/2008/layout/LinedList"/>
    <dgm:cxn modelId="{1A6F8E12-F083-48CA-8A1C-46CDD493F7E9}" type="presParOf" srcId="{98E91463-A00E-4DE9-912B-D823A17EB107}" destId="{BF766512-2CAA-430A-8E96-66EFB26DBFBE}" srcOrd="2" destOrd="0" presId="urn:microsoft.com/office/officeart/2008/layout/LinedList"/>
    <dgm:cxn modelId="{C95DC849-D195-4A42-9C02-554A3B803186}" type="presParOf" srcId="{98E91463-A00E-4DE9-912B-D823A17EB107}" destId="{55CCFB35-B670-4598-A641-D273C7516145}" srcOrd="3" destOrd="0" presId="urn:microsoft.com/office/officeart/2008/layout/LinedList"/>
    <dgm:cxn modelId="{434F1CD3-A901-44E5-A7FB-79D96901BA80}" type="presParOf" srcId="{55CCFB35-B670-4598-A641-D273C7516145}" destId="{B95743C9-CE15-4B39-A222-1065B099A186}" srcOrd="0" destOrd="0" presId="urn:microsoft.com/office/officeart/2008/layout/LinedList"/>
    <dgm:cxn modelId="{C0AFF004-2031-4623-9451-03DF9FDF0262}" type="presParOf" srcId="{55CCFB35-B670-4598-A641-D273C7516145}" destId="{BDD8E754-4FB9-482B-AD03-3FA8D6C69B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2425B-E50E-4C5F-9BFB-F49B54CA9DC8}">
      <dsp:nvSpPr>
        <dsp:cNvPr id="0" name=""/>
        <dsp:cNvSpPr/>
      </dsp:nvSpPr>
      <dsp:spPr>
        <a:xfrm>
          <a:off x="0" y="0"/>
          <a:ext cx="6263640" cy="12306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Consider what emotions might be triggered for you/your child in this situation</a:t>
          </a:r>
          <a:endParaRPr lang="en-US" sz="2200" kern="1200" dirty="0"/>
        </a:p>
      </dsp:txBody>
      <dsp:txXfrm>
        <a:off x="60077" y="60077"/>
        <a:ext cx="6143486" cy="1110539"/>
      </dsp:txXfrm>
    </dsp:sp>
    <dsp:sp modelId="{D3D83F7D-D19C-4084-B38A-85933C2D6357}">
      <dsp:nvSpPr>
        <dsp:cNvPr id="0" name=""/>
        <dsp:cNvSpPr/>
      </dsp:nvSpPr>
      <dsp:spPr>
        <a:xfrm>
          <a:off x="0" y="1238695"/>
          <a:ext cx="6263640" cy="123069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Consider what your usual response is and how effective it is</a:t>
          </a:r>
          <a:endParaRPr lang="en-US" sz="2200" kern="1200"/>
        </a:p>
      </dsp:txBody>
      <dsp:txXfrm>
        <a:off x="60077" y="1298772"/>
        <a:ext cx="6143486" cy="1110539"/>
      </dsp:txXfrm>
    </dsp:sp>
    <dsp:sp modelId="{2A410DF0-FAC2-4FEA-9829-F68456599038}">
      <dsp:nvSpPr>
        <dsp:cNvPr id="0" name=""/>
        <dsp:cNvSpPr/>
      </dsp:nvSpPr>
      <dsp:spPr>
        <a:xfrm>
          <a:off x="0" y="2468507"/>
          <a:ext cx="6263640" cy="123069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Thinking about what we have discussed already, as a group try to come up with a range of strategies you could employ which might be more effective</a:t>
          </a:r>
          <a:endParaRPr lang="en-US" sz="2200" kern="1200"/>
        </a:p>
      </dsp:txBody>
      <dsp:txXfrm>
        <a:off x="60077" y="2528584"/>
        <a:ext cx="6143486" cy="1110539"/>
      </dsp:txXfrm>
    </dsp:sp>
    <dsp:sp modelId="{1DC5C2A5-E934-4299-BD94-40A4EAE9727F}">
      <dsp:nvSpPr>
        <dsp:cNvPr id="0" name=""/>
        <dsp:cNvSpPr/>
      </dsp:nvSpPr>
      <dsp:spPr>
        <a:xfrm>
          <a:off x="0" y="3735892"/>
          <a:ext cx="6263640" cy="123069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If you can’t think of any, note what the barriers are to finding a solution</a:t>
          </a:r>
          <a:endParaRPr lang="en-US" sz="2200" kern="1200"/>
        </a:p>
      </dsp:txBody>
      <dsp:txXfrm>
        <a:off x="60077" y="3795969"/>
        <a:ext cx="6143486" cy="1110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66793-383F-4538-A94F-A5DB84AE3556}">
      <dsp:nvSpPr>
        <dsp:cNvPr id="0" name=""/>
        <dsp:cNvSpPr/>
      </dsp:nvSpPr>
      <dsp:spPr>
        <a:xfrm>
          <a:off x="0" y="0"/>
          <a:ext cx="476594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2F4135-DFE1-442E-9C86-8F1F153F9C73}">
      <dsp:nvSpPr>
        <dsp:cNvPr id="0" name=""/>
        <dsp:cNvSpPr/>
      </dsp:nvSpPr>
      <dsp:spPr>
        <a:xfrm>
          <a:off x="0" y="0"/>
          <a:ext cx="4765949" cy="1676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“Calm is an intention. Do we want to infect people with more anxiety, or heal ourselves and the people around us with calm?”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 Brene Brown</a:t>
          </a:r>
          <a:endParaRPr lang="en-US" sz="2000" kern="1200" dirty="0"/>
        </a:p>
      </dsp:txBody>
      <dsp:txXfrm>
        <a:off x="0" y="0"/>
        <a:ext cx="4765949" cy="1676738"/>
      </dsp:txXfrm>
    </dsp:sp>
    <dsp:sp modelId="{BF766512-2CAA-430A-8E96-66EFB26DBFBE}">
      <dsp:nvSpPr>
        <dsp:cNvPr id="0" name=""/>
        <dsp:cNvSpPr/>
      </dsp:nvSpPr>
      <dsp:spPr>
        <a:xfrm>
          <a:off x="0" y="1676738"/>
          <a:ext cx="4765949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5743C9-CE15-4B39-A222-1065B099A186}">
      <dsp:nvSpPr>
        <dsp:cNvPr id="0" name=""/>
        <dsp:cNvSpPr/>
      </dsp:nvSpPr>
      <dsp:spPr>
        <a:xfrm>
          <a:off x="0" y="1676738"/>
          <a:ext cx="4765949" cy="1676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“Intensity and reactivity only breed more of the same. Calm is also contagious. Nothing is more important than getting a grip on your own reactivity.”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Harriet Lerner</a:t>
          </a:r>
          <a:endParaRPr lang="en-US" sz="2000" kern="1200" dirty="0"/>
        </a:p>
      </dsp:txBody>
      <dsp:txXfrm>
        <a:off x="0" y="1676738"/>
        <a:ext cx="4765949" cy="1676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49341-9E61-9B5D-4D6E-3AEB6F0E6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1B260-5D4F-E77C-A4F7-EB6D319E3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B6F89-B308-1B24-EFEC-5DC1A1A4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8B4E0-550B-2AF3-65C6-7BF89A72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37A99-35A6-E7B3-6A8B-1CB2566D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3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3D4D-4E6B-0D34-657B-E2D0AC92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68747-D5B9-88D3-49FB-EAD55B5B1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53147-8B06-EF8B-E3B8-5724B3CF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07DF-2726-EB33-3219-AEBBF8C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07C5-7803-CBA5-D4DC-D517B45C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3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169A55-6FFA-9613-BBC0-B5A0262A9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8F2B5-780C-239D-C2BF-50959B79A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D4D1C-FE8C-1509-6D07-0827B0A1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6D6F-CC41-43FB-50DB-9019D5DA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E0804-EB0A-5323-5E75-725E9ABF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6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B382-D0E2-EA7C-FA48-57912BE2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28C69-A4F9-9979-E776-704BFF52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0BE04-1A02-C394-CA61-6E0FB8BF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CD438-6C24-2E46-9E95-6231E5AB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5D554-CD2F-B36A-62F2-736D666B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30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2BBA-2FB8-227A-6143-A268C848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4141-985D-051B-70C0-29550788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C3689-5C7E-385E-B000-8604EE6A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DD5B5-DB50-B11C-C366-0C25DAAB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59B13-9F18-3925-EF8A-750BCA93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98EE-A301-0F76-D672-7B869B5E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25A8-1693-8A14-0E7F-A000F50E9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46418-C30E-E543-8178-494E2781E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5D493-0C70-A016-4DE3-5AFA1C4E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F960-CA88-7FA3-D5A8-807FC71C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79F11-E300-1B55-C77E-551A4B72A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07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FFAF-EB5F-8F39-2C0D-0B538896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D57AF-C9FD-A6DE-FC4D-D19B6C3E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AEC05-911D-C79E-86FB-F3824CE5C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3E15B-6A58-AA85-D079-C6B1DA485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D1593-0F8E-48F7-12B6-1DD635458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6BD95-71BA-2755-6CF9-28DE648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68C3F-F6C3-8226-1D13-1FC0E217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0A052-2C4B-A86A-E0F4-34B25F53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1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ABCC-A5D3-A67B-3191-59F622F2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5D1C3-0E2B-0A52-C9DB-CF56D0D2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7F045-7D0A-9112-B668-9B23706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5002C-D506-FF7C-3618-9A4C4111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08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0B2BE-B860-1738-8547-C0B900E9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7241D-DDE1-C831-B282-331E2349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D4ED3-83E3-E423-E3F7-7F21FF85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2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7277-B247-0536-F5AB-07D3AA1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4D29F-544C-CD96-FA62-D475C5251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B6B7D-8651-0602-45DD-8E90BAE97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5411C-EA67-B5D1-E507-B048D314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0073E-6F96-C829-6B98-497D86DC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4D8FC-9D70-08AA-F947-AF05BAAB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38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B607-F177-6F32-A276-2B31A006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05285-10AC-1273-FB0F-4D7E214B0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75BFD-AFBB-D83D-4056-0FC717766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B9761-7003-FAE7-3765-9B984F4C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6043D-2EBC-2AF7-D617-BFCEC059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9579E-7819-E932-0B00-B4167BFE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30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92A40-76E2-3190-E264-62BC528F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AAED0-F9CD-EC33-A8DB-D7082F51C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D199F-3552-5930-C163-59AB1D757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E7C3-BD38-4ADA-8320-3EA9E060E713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B7C2-6641-960D-4B85-2555F0FA6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734CA-D237-22A5-AD23-4475FFC25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8852-98E9-4574-BCD5-0C6E386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4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KJa32r07xk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nottalone.org.uk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5pd9AqVP3A" TargetMode="External"/><Relationship Id="rId13" Type="http://schemas.openxmlformats.org/officeDocument/2006/relationships/hyperlink" Target="https://www.youtube.com/watch?v=30VMIEmA114" TargetMode="External"/><Relationship Id="rId3" Type="http://schemas.openxmlformats.org/officeDocument/2006/relationships/hyperlink" Target="https://www.youtube.com/watch?v=qExgmMeQk3s" TargetMode="External"/><Relationship Id="rId7" Type="http://schemas.openxmlformats.org/officeDocument/2006/relationships/hyperlink" Target="https://www.youtube.com/watch?v=OM31Xu3d8SU" TargetMode="External"/><Relationship Id="rId12" Type="http://schemas.openxmlformats.org/officeDocument/2006/relationships/hyperlink" Target="https://www.youtube.com/watch?v=FKdApTxsDP0" TargetMode="External"/><Relationship Id="rId2" Type="http://schemas.openxmlformats.org/officeDocument/2006/relationships/hyperlink" Target="https://www.youtube.com/watch?v=H_O1brYwdS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zps2iCaMlY" TargetMode="External"/><Relationship Id="rId11" Type="http://schemas.openxmlformats.org/officeDocument/2006/relationships/hyperlink" Target="https://www.youtube.com/watch?v=mV9BBR1RoGg" TargetMode="External"/><Relationship Id="rId5" Type="http://schemas.openxmlformats.org/officeDocument/2006/relationships/hyperlink" Target="https://www.youtube.com/watch?v=yEtsMoqZOiU" TargetMode="External"/><Relationship Id="rId15" Type="http://schemas.openxmlformats.org/officeDocument/2006/relationships/hyperlink" Target="https://www.youtube.com/watch?v=YKnP-IDEFJ8" TargetMode="External"/><Relationship Id="rId10" Type="http://schemas.openxmlformats.org/officeDocument/2006/relationships/hyperlink" Target="https://www.youtube.com/watch?v=7zZC32WGAHs" TargetMode="External"/><Relationship Id="rId4" Type="http://schemas.openxmlformats.org/officeDocument/2006/relationships/hyperlink" Target="https://www.youtube.com/watch?v=ss-p7q5j0v4" TargetMode="External"/><Relationship Id="rId9" Type="http://schemas.openxmlformats.org/officeDocument/2006/relationships/hyperlink" Target="https://www.youtube.com/watch?v=bRkILioT_NA" TargetMode="External"/><Relationship Id="rId14" Type="http://schemas.openxmlformats.org/officeDocument/2006/relationships/hyperlink" Target="https://www.youtube.com/watch?v=m3-O7gPsQK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.burns@nottscc.gov.uk" TargetMode="External"/><Relationship Id="rId2" Type="http://schemas.openxmlformats.org/officeDocument/2006/relationships/hyperlink" Target="mailto:sarah.lee@nottscc.gov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daUZ_wbD1c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6F1B1-602A-B374-BD24-BE31094F0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Understanding and responding to challenging Behaviour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143F7-6F75-FDE5-EE1E-EF4B4FF47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/>
          </a:bodyPr>
          <a:lstStyle/>
          <a:p>
            <a:pPr algn="r"/>
            <a:r>
              <a:rPr lang="en-GB" sz="1700">
                <a:solidFill>
                  <a:srgbClr val="FFFFFF"/>
                </a:solidFill>
              </a:rPr>
              <a:t>Lauren Burns &amp; Sarah Lee</a:t>
            </a:r>
          </a:p>
          <a:p>
            <a:pPr algn="r"/>
            <a:r>
              <a:rPr lang="en-GB" sz="1700">
                <a:solidFill>
                  <a:srgbClr val="FFFFFF"/>
                </a:solidFill>
              </a:rPr>
              <a:t>Tackling Emerging Threats to Children Team</a:t>
            </a:r>
          </a:p>
          <a:p>
            <a:pPr algn="r"/>
            <a:r>
              <a:rPr lang="en-GB" sz="1700">
                <a:solidFill>
                  <a:srgbClr val="FFFFFF"/>
                </a:solidFill>
              </a:rPr>
              <a:t>Nottinghamshire County Council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57388B-1265-8F11-DFE1-497600524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49" y="457199"/>
            <a:ext cx="4350622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BEDE72-736D-CE05-3F96-3B5BF5FD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17" y="457200"/>
            <a:ext cx="84245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8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44B504-540D-EDCB-CBEF-CC17E54B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37" y="643467"/>
            <a:ext cx="3941526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27457-BBA6-9C7E-C466-BA04E10F9FE4}"/>
              </a:ext>
            </a:extLst>
          </p:cNvPr>
          <p:cNvSpPr txBox="1"/>
          <p:nvPr/>
        </p:nvSpPr>
        <p:spPr>
          <a:xfrm>
            <a:off x="7635240" y="2276856"/>
            <a:ext cx="3864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Parenting- small group discussion- </a:t>
            </a:r>
          </a:p>
          <a:p>
            <a:r>
              <a:rPr lang="en-GB" dirty="0"/>
              <a:t>how were you parented and how</a:t>
            </a:r>
          </a:p>
          <a:p>
            <a:r>
              <a:rPr lang="en-GB" dirty="0"/>
              <a:t>h</a:t>
            </a:r>
            <a:r>
              <a:rPr lang="en-GB"/>
              <a:t>as </a:t>
            </a:r>
            <a:r>
              <a:rPr lang="en-GB" dirty="0"/>
              <a:t>this influenced your own parenting</a:t>
            </a:r>
          </a:p>
          <a:p>
            <a:r>
              <a:rPr lang="en-GB" dirty="0"/>
              <a:t>style?</a:t>
            </a:r>
          </a:p>
        </p:txBody>
      </p:sp>
    </p:spTree>
    <p:extLst>
      <p:ext uri="{BB962C8B-B14F-4D97-AF65-F5344CB8AC3E}">
        <p14:creationId xmlns:p14="http://schemas.microsoft.com/office/powerpoint/2010/main" val="88591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45718-2FFE-F69E-B72C-87D8DB9F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47" y="643466"/>
            <a:ext cx="83417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Emotion Coaching">
            <a:hlinkClick r:id="" action="ppaction://media"/>
            <a:extLst>
              <a:ext uri="{FF2B5EF4-FFF2-40B4-BE49-F238E27FC236}">
                <a16:creationId xmlns:a16="http://schemas.microsoft.com/office/drawing/2014/main" id="{B0564117-882B-8ADA-A3B2-FA6E33139CE9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7427" y="755780"/>
            <a:ext cx="9738638" cy="550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59F00C-597A-6930-9DA0-90EE3968875C}"/>
              </a:ext>
            </a:extLst>
          </p:cNvPr>
          <p:cNvSpPr txBox="1"/>
          <p:nvPr/>
        </p:nvSpPr>
        <p:spPr>
          <a:xfrm>
            <a:off x="746620" y="444618"/>
            <a:ext cx="67135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B0F0"/>
                </a:solidFill>
                <a:latin typeface="Broadway" panose="04040905080B02020502" pitchFamily="82" charset="0"/>
              </a:rPr>
              <a:t>Why do Emotion Coaching?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Children are better able to: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 • control their impulses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 • delay gratification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• self soothe when upset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• pay attention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 Gottman et al.(1996, 1997) 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Emotion Coaching is an Evidence-based Strategy based upon the work of John Gottman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Emotion Coached Children: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✓ Achieve more academically in school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✓ Are more popular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✓ Have fewer behavioural problems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✓ Have fewer infectious illnesses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✓ Are more emotionally stable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 ✓ Are more resilient 	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BFC384C-BA43-2C2D-6569-4D2F28286579}"/>
              </a:ext>
            </a:extLst>
          </p:cNvPr>
          <p:cNvSpPr/>
          <p:nvPr/>
        </p:nvSpPr>
        <p:spPr>
          <a:xfrm>
            <a:off x="6736360" y="897622"/>
            <a:ext cx="3045203" cy="7804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rgbClr val="000000"/>
                </a:solidFill>
              </a:rPr>
              <a:t>Can you think of a different way to deal with your feelings?</a:t>
            </a:r>
            <a:endParaRPr lang="en-GB" dirty="0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992F19C-9D2E-CEAE-9F20-7DDA0F56409E}"/>
              </a:ext>
            </a:extLst>
          </p:cNvPr>
          <p:cNvSpPr/>
          <p:nvPr/>
        </p:nvSpPr>
        <p:spPr>
          <a:xfrm>
            <a:off x="5763237" y="3221372"/>
            <a:ext cx="3322040" cy="612648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rgbClr val="000000"/>
                </a:solidFill>
              </a:rPr>
              <a:t>Let's see if we can think together about new ways to do this</a:t>
            </a:r>
            <a:endParaRPr lang="en-GB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91F336-4A4C-62F5-03B0-D3CF9DC03932}"/>
              </a:ext>
            </a:extLst>
          </p:cNvPr>
          <p:cNvSpPr/>
          <p:nvPr/>
        </p:nvSpPr>
        <p:spPr>
          <a:xfrm>
            <a:off x="7071919" y="4419953"/>
            <a:ext cx="2709644" cy="612648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>
                <a:solidFill>
                  <a:srgbClr val="000000"/>
                </a:solidFill>
              </a:rPr>
              <a:t>I can help you to think of a different way to cope</a:t>
            </a:r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365024E-87A2-21BA-7E04-2B955AC37ACC}"/>
              </a:ext>
            </a:extLst>
          </p:cNvPr>
          <p:cNvSpPr/>
          <p:nvPr/>
        </p:nvSpPr>
        <p:spPr>
          <a:xfrm>
            <a:off x="4102217" y="4993378"/>
            <a:ext cx="3322040" cy="982557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u="none" strike="noStrike" baseline="0" dirty="0">
                <a:solidFill>
                  <a:srgbClr val="000000"/>
                </a:solidFill>
              </a:rPr>
              <a:t>Can you remember what we said before?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197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8F6B9-C623-433C-AB39-C2AAB217E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8" t="33576" r="25156"/>
          <a:stretch/>
        </p:blipFill>
        <p:spPr>
          <a:xfrm>
            <a:off x="0" y="0"/>
            <a:ext cx="12192000" cy="67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4C24-D9FA-43A7-B5FF-33125551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200" dirty="0">
                <a:solidFill>
                  <a:srgbClr val="FFFFFF"/>
                </a:solidFill>
              </a:rPr>
              <a:t>power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self-reflection and awareness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DEB207C-2546-4A84-87D1-1B2FD5ACA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3516" y="392711"/>
            <a:ext cx="9097496" cy="607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788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AA9D5-7CA6-43E4-8B58-D95BEB80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Solution focused approaches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9B117-E4FB-A3D4-6016-AF8F2012B782}"/>
              </a:ext>
            </a:extLst>
          </p:cNvPr>
          <p:cNvSpPr txBox="1"/>
          <p:nvPr/>
        </p:nvSpPr>
        <p:spPr>
          <a:xfrm>
            <a:off x="966951" y="3355130"/>
            <a:ext cx="2669407" cy="242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2DBFFF6-063A-474B-AEE9-18CA94EE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02" y="1425809"/>
            <a:ext cx="6903723" cy="38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4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30A01529-9AE3-EF43-FAC7-A28EC735C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40" y="374690"/>
            <a:ext cx="4205094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02BA9-A051-9D23-1090-50031E2E9ED7}"/>
              </a:ext>
            </a:extLst>
          </p:cNvPr>
          <p:cNvSpPr txBox="1"/>
          <p:nvPr/>
        </p:nvSpPr>
        <p:spPr>
          <a:xfrm>
            <a:off x="346300" y="5665"/>
            <a:ext cx="7653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Time to help each other 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71C938-3AEF-166B-B2ED-30D47234629F}"/>
              </a:ext>
            </a:extLst>
          </p:cNvPr>
          <p:cNvGrpSpPr/>
          <p:nvPr/>
        </p:nvGrpSpPr>
        <p:grpSpPr>
          <a:xfrm>
            <a:off x="705606" y="719901"/>
            <a:ext cx="6263640" cy="1006931"/>
            <a:chOff x="0" y="131335"/>
            <a:chExt cx="6263640" cy="10069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304A33-A776-DACE-9CB3-E0DDE5B7470C}"/>
                </a:ext>
              </a:extLst>
            </p:cNvPr>
            <p:cNvSpPr/>
            <p:nvPr/>
          </p:nvSpPr>
          <p:spPr>
            <a:xfrm>
              <a:off x="0" y="131335"/>
              <a:ext cx="6263640" cy="100693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81486F7B-0933-7850-2468-BBF8A6585369}"/>
                </a:ext>
              </a:extLst>
            </p:cNvPr>
            <p:cNvSpPr txBox="1"/>
            <p:nvPr/>
          </p:nvSpPr>
          <p:spPr>
            <a:xfrm>
              <a:off x="49154" y="180489"/>
              <a:ext cx="6165332" cy="908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Describe a scenario you regularly face/the situations you find most challenging</a:t>
              </a:r>
              <a:endParaRPr lang="en-US" sz="2000" kern="1200" dirty="0"/>
            </a:p>
          </p:txBody>
        </p:sp>
      </p:grp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C64E73F-6C4F-895E-8A07-76C39DC3A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937979"/>
              </p:ext>
            </p:extLst>
          </p:nvPr>
        </p:nvGraphicFramePr>
        <p:xfrm>
          <a:off x="705606" y="1786860"/>
          <a:ext cx="6263640" cy="544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960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45D3-163D-45F0-BCFA-B193DE71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The power of calm</a:t>
            </a:r>
          </a:p>
        </p:txBody>
      </p:sp>
      <p:pic>
        <p:nvPicPr>
          <p:cNvPr id="6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E8340859-3632-4F06-BE8F-E608E67BD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06" y="1700784"/>
            <a:ext cx="3093203" cy="4379976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517F09-EAB8-DFAB-FC77-E8FD194695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31059"/>
              </p:ext>
            </p:extLst>
          </p:nvPr>
        </p:nvGraphicFramePr>
        <p:xfrm>
          <a:off x="804672" y="2421683"/>
          <a:ext cx="4765949" cy="335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55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9DEF9-AE62-481D-8F2C-3A4573AC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algn="r"/>
            <a:r>
              <a:rPr lang="en-GB" sz="4000"/>
              <a:t>Before we begin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F81D-D548-48AF-8439-F0A75657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2" y="2418408"/>
            <a:ext cx="5181598" cy="3409898"/>
          </a:xfrm>
        </p:spPr>
        <p:txBody>
          <a:bodyPr anchor="t">
            <a:normAutofit/>
          </a:bodyPr>
          <a:lstStyle/>
          <a:p>
            <a:pPr algn="r"/>
            <a:r>
              <a:rPr lang="en-GB" sz="1900" dirty="0"/>
              <a:t>We are not behaviour specialists or experts</a:t>
            </a:r>
          </a:p>
          <a:p>
            <a:pPr algn="r"/>
            <a:r>
              <a:rPr lang="en-GB" sz="1900" dirty="0"/>
              <a:t>We work at the prevention end of the spectrum</a:t>
            </a:r>
          </a:p>
          <a:p>
            <a:pPr algn="r"/>
            <a:r>
              <a:rPr lang="en-GB" sz="1900" dirty="0"/>
              <a:t>Our knowledge is rooted in our own experiences of parenting as well as the latest research</a:t>
            </a:r>
          </a:p>
          <a:p>
            <a:pPr algn="r"/>
            <a:r>
              <a:rPr lang="en-GB" sz="1900" dirty="0"/>
              <a:t>We don’t have all the answers</a:t>
            </a:r>
          </a:p>
          <a:p>
            <a:pPr algn="r"/>
            <a:r>
              <a:rPr lang="en-GB" sz="1900" dirty="0"/>
              <a:t>This workshop will be a sharing of all our minds and possible solutions</a:t>
            </a:r>
          </a:p>
          <a:p>
            <a:pPr algn="r"/>
            <a:r>
              <a:rPr lang="en-GB" sz="1900" dirty="0"/>
              <a:t>We will signpost to sources of help and support</a:t>
            </a:r>
          </a:p>
        </p:txBody>
      </p:sp>
      <p:pic>
        <p:nvPicPr>
          <p:cNvPr id="7" name="Graphic 6" descr="Parent and Child">
            <a:extLst>
              <a:ext uri="{FF2B5EF4-FFF2-40B4-BE49-F238E27FC236}">
                <a16:creationId xmlns:a16="http://schemas.microsoft.com/office/drawing/2014/main" id="{EDB4F2C1-0AFC-9413-24BD-EA44417A2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5120" y="757362"/>
            <a:ext cx="4957638" cy="49576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2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150876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0FF30-0B87-FC3C-110F-D9EFAC4E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GB" sz="4200">
                <a:solidFill>
                  <a:srgbClr val="FFFFFF"/>
                </a:solidFill>
              </a:rPr>
              <a:t>The 5c’s and the 3 R’s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2"/>
            <a:ext cx="1861718" cy="150659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53269"/>
            <a:ext cx="1862765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130552"/>
            <a:ext cx="7205472" cy="4270248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E7465-D410-6D73-6D78-A4B6A5E4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99" y="2331973"/>
            <a:ext cx="6740455" cy="38645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2127680"/>
            <a:ext cx="3887324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516A-C1C9-128B-1B8B-B7FE4DF9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311" y="2393792"/>
            <a:ext cx="3360212" cy="374089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Calm</a:t>
            </a:r>
          </a:p>
          <a:p>
            <a:r>
              <a:rPr lang="en-GB" sz="1800" dirty="0"/>
              <a:t>Communication</a:t>
            </a:r>
          </a:p>
          <a:p>
            <a:r>
              <a:rPr lang="en-GB" sz="1800" dirty="0"/>
              <a:t>Consistency</a:t>
            </a:r>
          </a:p>
          <a:p>
            <a:r>
              <a:rPr lang="en-GB" sz="1800" dirty="0"/>
              <a:t>Compassion</a:t>
            </a:r>
          </a:p>
          <a:p>
            <a:r>
              <a:rPr lang="en-GB" sz="1800" dirty="0"/>
              <a:t>Courage</a:t>
            </a:r>
          </a:p>
        </p:txBody>
      </p:sp>
    </p:spTree>
    <p:extLst>
      <p:ext uri="{BB962C8B-B14F-4D97-AF65-F5344CB8AC3E}">
        <p14:creationId xmlns:p14="http://schemas.microsoft.com/office/powerpoint/2010/main" val="276330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C2B1FA9-6084-9313-E4E0-B0D4C4E72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64" y="643467"/>
            <a:ext cx="394152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1F2D118D-DF65-1EC5-3F56-6A400B48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09" y="643467"/>
            <a:ext cx="394152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0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A9B79-4B7F-4294-80D4-54704C7D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400"/>
              <a:t>Resources to Help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FA1EC-2F43-488B-9375-B57F65811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GB" sz="2200" dirty="0"/>
          </a:p>
          <a:p>
            <a:r>
              <a:rPr lang="en-GB" sz="2200" dirty="0" err="1">
                <a:hlinkClick r:id="rId2"/>
              </a:rPr>
              <a:t>NottAlone</a:t>
            </a:r>
            <a:r>
              <a:rPr lang="en-GB" sz="2200" dirty="0"/>
              <a:t> – Local website ‘one stop shop’ for mental health information and support.  Website can be adapted in view for young person, parents/carers and professionals.  </a:t>
            </a:r>
          </a:p>
          <a:p>
            <a:endParaRPr lang="en-GB" sz="2200" dirty="0"/>
          </a:p>
          <a:p>
            <a:endParaRPr lang="en-GB" sz="2200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D4B3AAA0-50BC-4C4B-83FE-31D0C069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677181"/>
            <a:ext cx="6903720" cy="35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6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64AEBB-EF1F-BE2A-8991-E2C3CE6D5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Useful websites/links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F98D2-1C38-5000-0853-8EB11EEC1F7A}"/>
              </a:ext>
            </a:extLst>
          </p:cNvPr>
          <p:cNvSpPr txBox="1"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2"/>
              </a:rPr>
              <a:t>5 Incredibly Fun GAMES to Teach Self-Regulation (Self-Control) | Social Emotional Learning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3"/>
              </a:rPr>
              <a:t>Some Days I Flip My Lid - Read-aloud with reflections and mindful breathing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4"/>
              </a:rPr>
              <a:t>Zones of Regulation: The Red Zone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5"/>
              </a:rPr>
              <a:t>Zones of Regulation: The Yellow Zone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6"/>
              </a:rPr>
              <a:t>Zones of Regulation: The Green Zone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7"/>
              </a:rPr>
              <a:t>Zones of Regulation: The Blue Zone -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8"/>
              </a:rPr>
              <a:t>Hot Chocolate Breaths Breathing Activity for Kids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9"/>
              </a:rPr>
              <a:t>Learn To Bring Down Stress | Guided Meditiation For Kids | Breathing Exercises | GoNoodle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0"/>
              </a:rPr>
              <a:t>Mindfulness Meditation for Children | SOFT BELLY BREATHING | Guided Meditation for Kids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1"/>
              </a:rPr>
              <a:t>Guided Meditation for Kids | Spaceship to the Moon | Relaxation for Children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2"/>
              </a:rPr>
              <a:t>Mindful Moment #2: Five Finger Breathing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3"/>
              </a:rPr>
              <a:t>The 5-4-3-2-1 Method: A Grounding Exercise to Manage Anxiety -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4"/>
              </a:rPr>
              <a:t>A JAPANESE METHOD TO RELAX IN 5 MINUTES –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>
                <a:hlinkClick r:id="rId15"/>
              </a:rPr>
              <a:t>Change your negative nerves into positive energy - BBC - YouTube</a:t>
            </a: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33655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243584"/>
          </a:xfrm>
        </p:spPr>
        <p:txBody>
          <a:bodyPr>
            <a:normAutofit/>
          </a:bodyPr>
          <a:lstStyle/>
          <a:p>
            <a:r>
              <a:rPr lang="en-GB" sz="3400"/>
              <a:t>Take Time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/>
          </a:bodyPr>
          <a:lstStyle/>
          <a:p>
            <a:r>
              <a:rPr lang="en-GB" sz="1500"/>
              <a:t>To make sure you NOTICE  (identify and name the emotions)</a:t>
            </a:r>
          </a:p>
          <a:p>
            <a:r>
              <a:rPr lang="en-GB" sz="1500"/>
              <a:t>To CONNECT (people and places = joy)</a:t>
            </a:r>
          </a:p>
          <a:p>
            <a:r>
              <a:rPr lang="en-GB" sz="1500"/>
              <a:t>To use your INSIGHT (what do I know works) </a:t>
            </a:r>
          </a:p>
          <a:p>
            <a:r>
              <a:rPr lang="en-GB" sz="1500"/>
              <a:t>WAIT AND BREATHE (when your own anxiety/emotions are rising)</a:t>
            </a:r>
          </a:p>
          <a:p>
            <a:r>
              <a:rPr lang="en-GB" sz="1500"/>
              <a:t>To REFLECT (why am I/why is my child feeling this way and what can I/ can’t I control)</a:t>
            </a:r>
          </a:p>
          <a:p>
            <a:r>
              <a:rPr lang="en-GB" sz="1500"/>
              <a:t>For YOURSELF- (do the things you enjoy and which enrich your life, sleep, learn to relax, pay attention to what you eat, get active, have fun)</a:t>
            </a:r>
          </a:p>
          <a:p>
            <a:r>
              <a:rPr lang="en-GB" sz="1500"/>
              <a:t>To RECOGNISE when you need help and support and ASK and ACCEPT it when required</a:t>
            </a:r>
          </a:p>
          <a:p>
            <a:endParaRPr lang="en-GB" sz="1500"/>
          </a:p>
          <a:p>
            <a:endParaRPr lang="en-GB" sz="1500"/>
          </a:p>
          <a:p>
            <a:pPr marL="0" indent="0">
              <a:buNone/>
            </a:pPr>
            <a:endParaRPr lang="en-GB" sz="1500"/>
          </a:p>
          <a:p>
            <a:pPr marL="0" indent="0">
              <a:buNone/>
            </a:pPr>
            <a:endParaRPr lang="en-GB" sz="1500"/>
          </a:p>
        </p:txBody>
      </p:sp>
      <p:pic>
        <p:nvPicPr>
          <p:cNvPr id="1026" name="Picture 2" descr="Image result for image of hibernating tortoise">
            <a:extLst>
              <a:ext uri="{FF2B5EF4-FFF2-40B4-BE49-F238E27FC236}">
                <a16:creationId xmlns:a16="http://schemas.microsoft.com/office/drawing/2014/main" id="{09FA46A3-512F-4FF0-A0A9-8B0C84FA0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92" y="697314"/>
            <a:ext cx="2505456" cy="1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44" y="725464"/>
            <a:ext cx="2505456" cy="182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2910665"/>
            <a:ext cx="5228807" cy="32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4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F28AE022-FA15-D28C-15D9-F0A47FE55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4155" b="2"/>
          <a:stretch/>
        </p:blipFill>
        <p:spPr>
          <a:xfrm>
            <a:off x="3531112" y="643466"/>
            <a:ext cx="512977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54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F002-2E57-40D2-A9F0-EB139D43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Contacts: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FABE1-331C-4B27-9274-B37F5E5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tx2"/>
                </a:solidFill>
              </a:rPr>
              <a:t>Sarah Lee</a:t>
            </a:r>
          </a:p>
          <a:p>
            <a:r>
              <a:rPr lang="en-GB" sz="1800" dirty="0">
                <a:solidFill>
                  <a:schemeClr val="tx2"/>
                </a:solidFill>
                <a:hlinkClick r:id="rId2"/>
              </a:rPr>
              <a:t>sarah.lee@nottscc.gov.uk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Tel: 0115 854 6089</a:t>
            </a:r>
          </a:p>
          <a:p>
            <a:r>
              <a:rPr lang="en-GB" sz="1800" dirty="0">
                <a:solidFill>
                  <a:schemeClr val="tx2"/>
                </a:solidFill>
              </a:rPr>
              <a:t>Mob: 07903 266718</a:t>
            </a:r>
          </a:p>
          <a:p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Lauren Burns</a:t>
            </a:r>
          </a:p>
          <a:p>
            <a:r>
              <a:rPr lang="en-GB" sz="1800" dirty="0">
                <a:solidFill>
                  <a:schemeClr val="tx2"/>
                </a:solidFill>
                <a:hlinkClick r:id="rId3"/>
              </a:rPr>
              <a:t>Lauren.burns@nottscc.gov.uk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>
                <a:solidFill>
                  <a:schemeClr val="tx2"/>
                </a:solidFill>
              </a:rPr>
              <a:t>Tel: 0115 854 6336 </a:t>
            </a:r>
          </a:p>
          <a:p>
            <a:r>
              <a:rPr lang="en-GB" sz="1800" dirty="0">
                <a:solidFill>
                  <a:schemeClr val="tx2"/>
                </a:solidFill>
              </a:rPr>
              <a:t>Mob: 07904 594939</a:t>
            </a:r>
          </a:p>
          <a:p>
            <a:endParaRPr lang="en-GB" sz="1800" dirty="0">
              <a:solidFill>
                <a:schemeClr val="tx2"/>
              </a:solidFill>
            </a:endParaRPr>
          </a:p>
        </p:txBody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FBB1174-8133-0671-6C40-FA5F5A841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173" y="2313363"/>
            <a:ext cx="3267942" cy="222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0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F68AA-D61B-46DC-B144-78FD342E6B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8640" y="1069145"/>
            <a:ext cx="10888394" cy="5500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                                  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6600" dirty="0">
                <a:solidFill>
                  <a:schemeClr val="tx2"/>
                </a:solidFill>
              </a:rPr>
              <a:t>What are your best hopes for this session? Why are you here?</a:t>
            </a:r>
          </a:p>
        </p:txBody>
      </p:sp>
    </p:spTree>
    <p:extLst>
      <p:ext uri="{BB962C8B-B14F-4D97-AF65-F5344CB8AC3E}">
        <p14:creationId xmlns:p14="http://schemas.microsoft.com/office/powerpoint/2010/main" val="393626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5C566D-61C3-656A-48E1-718DF06F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08025"/>
            <a:ext cx="3198813" cy="177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EDBB12B-A6C9-9A0C-6A4C-1AC2D198D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544763"/>
            <a:ext cx="3198813" cy="177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4BF981F-91FA-5608-9935-82D1032AD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4379913"/>
            <a:ext cx="3198813" cy="176688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52B249-E6A3-95E6-CCB4-88F6D4E6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708025"/>
            <a:ext cx="3051175" cy="200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199D5-1867-E9DC-48AD-867B0C0E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8425" y="2781300"/>
            <a:ext cx="3051175" cy="1689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nally, labour has some policies for the doorstep – and here they are ...">
            <a:extLst>
              <a:ext uri="{FF2B5EF4-FFF2-40B4-BE49-F238E27FC236}">
                <a16:creationId xmlns:a16="http://schemas.microsoft.com/office/drawing/2014/main" id="{D3285593-B1FA-EF0D-57CC-24AABFC5A94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8425" y="4535488"/>
            <a:ext cx="3051175" cy="16113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F5C7861-965F-FDBE-E3E3-F82B863C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708025"/>
            <a:ext cx="2855913" cy="1603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91079FE1-D8DF-1AB8-09C4-70770684A2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75" y="2378075"/>
            <a:ext cx="2855913" cy="1579563"/>
          </a:xfrm>
          <a:prstGeom prst="rect">
            <a:avLst/>
          </a:prstGeom>
        </p:spPr>
      </p:pic>
      <p:pic>
        <p:nvPicPr>
          <p:cNvPr id="6" name="Picture 2" descr="Earthquake in Turkey and Syria | ShelterBox Australia">
            <a:extLst>
              <a:ext uri="{FF2B5EF4-FFF2-40B4-BE49-F238E27FC236}">
                <a16:creationId xmlns:a16="http://schemas.microsoft.com/office/drawing/2014/main" id="{447464B6-7A75-F444-35A8-099AB3B0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021138"/>
            <a:ext cx="2855913" cy="2125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08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8211-1ECE-092A-CAFF-C30E3FAA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GB" dirty="0"/>
              <a:t>Understanding behaviours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DC0EE9-8D2B-1D42-D6D6-227F2ABE7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84" y="2019301"/>
            <a:ext cx="3505494" cy="1771650"/>
          </a:xfrm>
        </p:spPr>
        <p:txBody>
          <a:bodyPr>
            <a:norm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Behaviours are a communication of our emotions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Through our relationships with others, we learn to understand our experiences and regulate our emotions 	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676F06-8AFF-C9C2-59CC-13DC6FA5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352" y="3804048"/>
            <a:ext cx="2723388" cy="2753876"/>
          </a:xfrm>
          <a:prstGeom prst="rect">
            <a:avLst/>
          </a:prstGeom>
          <a:effectLst/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34753F5B-55AA-0DA7-2FB5-61DF14C3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8218" y="557784"/>
            <a:ext cx="6609568" cy="57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BCBD4D-B2AC-A91A-9B19-F79947D36A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43348" y="355849"/>
            <a:ext cx="8468218" cy="6336000"/>
          </a:xfrm>
        </p:spPr>
      </p:pic>
    </p:spTree>
    <p:extLst>
      <p:ext uri="{BB962C8B-B14F-4D97-AF65-F5344CB8AC3E}">
        <p14:creationId xmlns:p14="http://schemas.microsoft.com/office/powerpoint/2010/main" val="365182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E3C436E-B56A-4BCE-8DC3-D69980123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80917"/>
            <a:ext cx="5294716" cy="5096164"/>
          </a:xfrm>
          <a:prstGeom prst="rect">
            <a:avLst/>
          </a:prstGeom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2BA5B3-ACE0-28D3-A11C-5CEAB49F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6701" y="643467"/>
            <a:ext cx="520894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0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r Dan Siegel's Hand Model Of The Brain">
            <a:hlinkClick r:id="" action="ppaction://media"/>
            <a:extLst>
              <a:ext uri="{FF2B5EF4-FFF2-40B4-BE49-F238E27FC236}">
                <a16:creationId xmlns:a16="http://schemas.microsoft.com/office/drawing/2014/main" id="{304576E1-C411-6DEE-09E7-24DEB686A3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8290" y="548793"/>
            <a:ext cx="9837860" cy="55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76495-AEA0-2D61-7DFF-BF54EBDB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882" y="643467"/>
            <a:ext cx="788823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59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813</Words>
  <Application>Microsoft Office PowerPoint</Application>
  <PresentationFormat>Widescreen</PresentationFormat>
  <Paragraphs>100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Broadway</vt:lpstr>
      <vt:lpstr>Calibri</vt:lpstr>
      <vt:lpstr>Calibri Light</vt:lpstr>
      <vt:lpstr>Office Theme</vt:lpstr>
      <vt:lpstr>Understanding and responding to challenging Behaviour</vt:lpstr>
      <vt:lpstr>Before we begin</vt:lpstr>
      <vt:lpstr>PowerPoint Presentation</vt:lpstr>
      <vt:lpstr>PowerPoint Presentation</vt:lpstr>
      <vt:lpstr>Understanding behaviours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self-reflection and awareness </vt:lpstr>
      <vt:lpstr>Solution focused approaches</vt:lpstr>
      <vt:lpstr>PowerPoint Presentation</vt:lpstr>
      <vt:lpstr>The power of calm</vt:lpstr>
      <vt:lpstr>The 5c’s and the 3 R’s</vt:lpstr>
      <vt:lpstr>PowerPoint Presentation</vt:lpstr>
      <vt:lpstr>Resources to Help</vt:lpstr>
      <vt:lpstr>Useful websites/links</vt:lpstr>
      <vt:lpstr>Take Time …</vt:lpstr>
      <vt:lpstr>PowerPoint Presentation</vt:lpstr>
      <vt:lpstr>Contacts: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Lee</dc:creator>
  <cp:lastModifiedBy>Alison Lovett</cp:lastModifiedBy>
  <cp:revision>2</cp:revision>
  <dcterms:created xsi:type="dcterms:W3CDTF">2023-02-20T16:03:08Z</dcterms:created>
  <dcterms:modified xsi:type="dcterms:W3CDTF">2023-03-13T08:38:38Z</dcterms:modified>
</cp:coreProperties>
</file>