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1" r:id="rId5"/>
    <p:sldId id="257" r:id="rId6"/>
    <p:sldId id="274" r:id="rId7"/>
    <p:sldId id="283" r:id="rId8"/>
    <p:sldId id="275" r:id="rId9"/>
    <p:sldId id="279" r:id="rId10"/>
    <p:sldId id="276" r:id="rId11"/>
    <p:sldId id="277" r:id="rId12"/>
    <p:sldId id="278" r:id="rId13"/>
    <p:sldId id="284" r:id="rId14"/>
    <p:sldId id="288" r:id="rId15"/>
    <p:sldId id="285" r:id="rId16"/>
    <p:sldId id="289" r:id="rId17"/>
    <p:sldId id="287" r:id="rId18"/>
    <p:sldId id="286" r:id="rId19"/>
    <p:sldId id="267" r:id="rId20"/>
    <p:sldId id="273" r:id="rId21"/>
    <p:sldId id="290" r:id="rId22"/>
    <p:sldId id="293" r:id="rId23"/>
    <p:sldId id="297" r:id="rId24"/>
    <p:sldId id="295" r:id="rId25"/>
    <p:sldId id="294" r:id="rId26"/>
    <p:sldId id="296" r:id="rId27"/>
    <p:sldId id="298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2C96D-A517-4796-94D3-0A3706901121}" v="1" dt="2022-03-29T11:53:20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2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07F66-CFB3-4AC4-BD4E-133B3AF5E2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C256E0-AFC4-4885-863E-8D8FB91BF635}">
      <dgm:prSet/>
      <dgm:spPr/>
      <dgm:t>
        <a:bodyPr/>
        <a:lstStyle/>
        <a:p>
          <a:r>
            <a:rPr lang="en-GB"/>
            <a:t>What things make you anxious?</a:t>
          </a:r>
          <a:endParaRPr lang="en-US"/>
        </a:p>
      </dgm:t>
    </dgm:pt>
    <dgm:pt modelId="{A7921890-C9BC-4DF3-B338-A733C1FFE9A9}" type="parTrans" cxnId="{D221629A-CD1D-409B-B287-BE7224DF8570}">
      <dgm:prSet/>
      <dgm:spPr/>
      <dgm:t>
        <a:bodyPr/>
        <a:lstStyle/>
        <a:p>
          <a:endParaRPr lang="en-US"/>
        </a:p>
      </dgm:t>
    </dgm:pt>
    <dgm:pt modelId="{C14ED2D9-0E6E-4377-99D4-1A04889FFF03}" type="sibTrans" cxnId="{D221629A-CD1D-409B-B287-BE7224DF8570}">
      <dgm:prSet/>
      <dgm:spPr/>
      <dgm:t>
        <a:bodyPr/>
        <a:lstStyle/>
        <a:p>
          <a:endParaRPr lang="en-US"/>
        </a:p>
      </dgm:t>
    </dgm:pt>
    <dgm:pt modelId="{2FEE2ED4-4AC7-4F97-AD86-59F0D0492991}">
      <dgm:prSet/>
      <dgm:spPr/>
      <dgm:t>
        <a:bodyPr/>
        <a:lstStyle/>
        <a:p>
          <a:r>
            <a:rPr lang="en-GB"/>
            <a:t>What things make your child anxious?</a:t>
          </a:r>
          <a:endParaRPr lang="en-US"/>
        </a:p>
      </dgm:t>
    </dgm:pt>
    <dgm:pt modelId="{E245CB22-A7EE-4F28-A830-374B5C756845}" type="parTrans" cxnId="{B14D49E3-EBB3-48BA-BE34-4EC750601BD5}">
      <dgm:prSet/>
      <dgm:spPr/>
      <dgm:t>
        <a:bodyPr/>
        <a:lstStyle/>
        <a:p>
          <a:endParaRPr lang="en-US"/>
        </a:p>
      </dgm:t>
    </dgm:pt>
    <dgm:pt modelId="{BCB2E113-54B5-403D-9221-8A474F206282}" type="sibTrans" cxnId="{B14D49E3-EBB3-48BA-BE34-4EC750601BD5}">
      <dgm:prSet/>
      <dgm:spPr/>
      <dgm:t>
        <a:bodyPr/>
        <a:lstStyle/>
        <a:p>
          <a:endParaRPr lang="en-US"/>
        </a:p>
      </dgm:t>
    </dgm:pt>
    <dgm:pt modelId="{C43BD047-424C-4C4C-8977-CC11418F2E52}" type="pres">
      <dgm:prSet presAssocID="{EC207F66-CFB3-4AC4-BD4E-133B3AF5E2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F5E60-C8CA-4BA1-B3E8-D9F743FFE593}" type="pres">
      <dgm:prSet presAssocID="{4BC256E0-AFC4-4885-863E-8D8FB91BF635}" presName="hierRoot1" presStyleCnt="0"/>
      <dgm:spPr/>
    </dgm:pt>
    <dgm:pt modelId="{96957CB6-4BE5-4D83-9774-4F187CE35419}" type="pres">
      <dgm:prSet presAssocID="{4BC256E0-AFC4-4885-863E-8D8FB91BF635}" presName="composite" presStyleCnt="0"/>
      <dgm:spPr/>
    </dgm:pt>
    <dgm:pt modelId="{45E3B61C-0F55-49E7-B83A-E8CEF969E12A}" type="pres">
      <dgm:prSet presAssocID="{4BC256E0-AFC4-4885-863E-8D8FB91BF635}" presName="background" presStyleLbl="node0" presStyleIdx="0" presStyleCnt="2"/>
      <dgm:spPr/>
    </dgm:pt>
    <dgm:pt modelId="{598DECCB-FCC0-4CAF-B819-218D69AA6B58}" type="pres">
      <dgm:prSet presAssocID="{4BC256E0-AFC4-4885-863E-8D8FB91BF635}" presName="text" presStyleLbl="fgAcc0" presStyleIdx="0" presStyleCnt="2">
        <dgm:presLayoutVars>
          <dgm:chPref val="3"/>
        </dgm:presLayoutVars>
      </dgm:prSet>
      <dgm:spPr/>
    </dgm:pt>
    <dgm:pt modelId="{DC7825CA-8233-4819-A949-E14FF1341353}" type="pres">
      <dgm:prSet presAssocID="{4BC256E0-AFC4-4885-863E-8D8FB91BF635}" presName="hierChild2" presStyleCnt="0"/>
      <dgm:spPr/>
    </dgm:pt>
    <dgm:pt modelId="{E449C09E-80C5-4193-BDBA-F3C84B628DA8}" type="pres">
      <dgm:prSet presAssocID="{2FEE2ED4-4AC7-4F97-AD86-59F0D0492991}" presName="hierRoot1" presStyleCnt="0"/>
      <dgm:spPr/>
    </dgm:pt>
    <dgm:pt modelId="{60E150D0-1E4C-493B-8F8D-64AF6EA4C4C0}" type="pres">
      <dgm:prSet presAssocID="{2FEE2ED4-4AC7-4F97-AD86-59F0D0492991}" presName="composite" presStyleCnt="0"/>
      <dgm:spPr/>
    </dgm:pt>
    <dgm:pt modelId="{7E7553F9-E8BC-4B93-A1E1-0994F585FDA6}" type="pres">
      <dgm:prSet presAssocID="{2FEE2ED4-4AC7-4F97-AD86-59F0D0492991}" presName="background" presStyleLbl="node0" presStyleIdx="1" presStyleCnt="2"/>
      <dgm:spPr/>
    </dgm:pt>
    <dgm:pt modelId="{624CE839-F6B1-4E33-8E95-4534C0820045}" type="pres">
      <dgm:prSet presAssocID="{2FEE2ED4-4AC7-4F97-AD86-59F0D0492991}" presName="text" presStyleLbl="fgAcc0" presStyleIdx="1" presStyleCnt="2">
        <dgm:presLayoutVars>
          <dgm:chPref val="3"/>
        </dgm:presLayoutVars>
      </dgm:prSet>
      <dgm:spPr/>
    </dgm:pt>
    <dgm:pt modelId="{E599C44A-CFBC-4887-9234-48073C91CC40}" type="pres">
      <dgm:prSet presAssocID="{2FEE2ED4-4AC7-4F97-AD86-59F0D0492991}" presName="hierChild2" presStyleCnt="0"/>
      <dgm:spPr/>
    </dgm:pt>
  </dgm:ptLst>
  <dgm:cxnLst>
    <dgm:cxn modelId="{6AA27B61-B353-4E48-9ACB-4C29440883FA}" type="presOf" srcId="{4BC256E0-AFC4-4885-863E-8D8FB91BF635}" destId="{598DECCB-FCC0-4CAF-B819-218D69AA6B58}" srcOrd="0" destOrd="0" presId="urn:microsoft.com/office/officeart/2005/8/layout/hierarchy1"/>
    <dgm:cxn modelId="{D221629A-CD1D-409B-B287-BE7224DF8570}" srcId="{EC207F66-CFB3-4AC4-BD4E-133B3AF5E2A6}" destId="{4BC256E0-AFC4-4885-863E-8D8FB91BF635}" srcOrd="0" destOrd="0" parTransId="{A7921890-C9BC-4DF3-B338-A733C1FFE9A9}" sibTransId="{C14ED2D9-0E6E-4377-99D4-1A04889FFF03}"/>
    <dgm:cxn modelId="{EFB3FCD5-2F26-40B5-A571-AF74310FF76C}" type="presOf" srcId="{EC207F66-CFB3-4AC4-BD4E-133B3AF5E2A6}" destId="{C43BD047-424C-4C4C-8977-CC11418F2E52}" srcOrd="0" destOrd="0" presId="urn:microsoft.com/office/officeart/2005/8/layout/hierarchy1"/>
    <dgm:cxn modelId="{B14D49E3-EBB3-48BA-BE34-4EC750601BD5}" srcId="{EC207F66-CFB3-4AC4-BD4E-133B3AF5E2A6}" destId="{2FEE2ED4-4AC7-4F97-AD86-59F0D0492991}" srcOrd="1" destOrd="0" parTransId="{E245CB22-A7EE-4F28-A830-374B5C756845}" sibTransId="{BCB2E113-54B5-403D-9221-8A474F206282}"/>
    <dgm:cxn modelId="{DC1E55EB-7E08-4965-B022-7D63FA428B5F}" type="presOf" srcId="{2FEE2ED4-4AC7-4F97-AD86-59F0D0492991}" destId="{624CE839-F6B1-4E33-8E95-4534C0820045}" srcOrd="0" destOrd="0" presId="urn:microsoft.com/office/officeart/2005/8/layout/hierarchy1"/>
    <dgm:cxn modelId="{106DCAB0-791A-41D9-B187-4A067B2212DB}" type="presParOf" srcId="{C43BD047-424C-4C4C-8977-CC11418F2E52}" destId="{D5CF5E60-C8CA-4BA1-B3E8-D9F743FFE593}" srcOrd="0" destOrd="0" presId="urn:microsoft.com/office/officeart/2005/8/layout/hierarchy1"/>
    <dgm:cxn modelId="{8EB6B58F-8243-4749-BD8B-7D4E343268DA}" type="presParOf" srcId="{D5CF5E60-C8CA-4BA1-B3E8-D9F743FFE593}" destId="{96957CB6-4BE5-4D83-9774-4F187CE35419}" srcOrd="0" destOrd="0" presId="urn:microsoft.com/office/officeart/2005/8/layout/hierarchy1"/>
    <dgm:cxn modelId="{79A5C123-A51D-4E03-8328-2DFB1376444D}" type="presParOf" srcId="{96957CB6-4BE5-4D83-9774-4F187CE35419}" destId="{45E3B61C-0F55-49E7-B83A-E8CEF969E12A}" srcOrd="0" destOrd="0" presId="urn:microsoft.com/office/officeart/2005/8/layout/hierarchy1"/>
    <dgm:cxn modelId="{60BC2B04-FC11-47E1-A8F6-11BFAFE42B1E}" type="presParOf" srcId="{96957CB6-4BE5-4D83-9774-4F187CE35419}" destId="{598DECCB-FCC0-4CAF-B819-218D69AA6B58}" srcOrd="1" destOrd="0" presId="urn:microsoft.com/office/officeart/2005/8/layout/hierarchy1"/>
    <dgm:cxn modelId="{9051DDC7-1F17-4708-9A98-2E9C9990A01D}" type="presParOf" srcId="{D5CF5E60-C8CA-4BA1-B3E8-D9F743FFE593}" destId="{DC7825CA-8233-4819-A949-E14FF1341353}" srcOrd="1" destOrd="0" presId="urn:microsoft.com/office/officeart/2005/8/layout/hierarchy1"/>
    <dgm:cxn modelId="{FC66FE1C-A4FE-43B1-8399-B55C034656B4}" type="presParOf" srcId="{C43BD047-424C-4C4C-8977-CC11418F2E52}" destId="{E449C09E-80C5-4193-BDBA-F3C84B628DA8}" srcOrd="1" destOrd="0" presId="urn:microsoft.com/office/officeart/2005/8/layout/hierarchy1"/>
    <dgm:cxn modelId="{296B174D-224D-46B3-B711-A43FC10B7CCA}" type="presParOf" srcId="{E449C09E-80C5-4193-BDBA-F3C84B628DA8}" destId="{60E150D0-1E4C-493B-8F8D-64AF6EA4C4C0}" srcOrd="0" destOrd="0" presId="urn:microsoft.com/office/officeart/2005/8/layout/hierarchy1"/>
    <dgm:cxn modelId="{6A10CB82-1E0E-4A51-893F-D124EE0032A5}" type="presParOf" srcId="{60E150D0-1E4C-493B-8F8D-64AF6EA4C4C0}" destId="{7E7553F9-E8BC-4B93-A1E1-0994F585FDA6}" srcOrd="0" destOrd="0" presId="urn:microsoft.com/office/officeart/2005/8/layout/hierarchy1"/>
    <dgm:cxn modelId="{6CE18F72-D5DD-42E5-B94C-36F67438A6A0}" type="presParOf" srcId="{60E150D0-1E4C-493B-8F8D-64AF6EA4C4C0}" destId="{624CE839-F6B1-4E33-8E95-4534C0820045}" srcOrd="1" destOrd="0" presId="urn:microsoft.com/office/officeart/2005/8/layout/hierarchy1"/>
    <dgm:cxn modelId="{6FA08C8B-830F-4E9A-9347-9DAD0DCD854C}" type="presParOf" srcId="{E449C09E-80C5-4193-BDBA-F3C84B628DA8}" destId="{E599C44A-CFBC-4887-9234-48073C91CC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6BFA9-5B91-4625-A00A-EDE2CCF823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1F7A48C-CA08-412C-BA52-5F7770B30EF8}">
      <dgm:prSet/>
      <dgm:spPr/>
      <dgm:t>
        <a:bodyPr/>
        <a:lstStyle/>
        <a:p>
          <a:r>
            <a:rPr lang="en-GB"/>
            <a:t>Anxiety can both be a state and a trait- i.e. some of us feel anxious mainly in response to certain situations; some of us are naturally more predisposed to anxiety than others</a:t>
          </a:r>
          <a:endParaRPr lang="en-US"/>
        </a:p>
      </dgm:t>
    </dgm:pt>
    <dgm:pt modelId="{3ADF837C-9D34-4F62-B211-3CDDD98FAE05}" type="parTrans" cxnId="{BE935FA3-4ADD-41EE-B690-556FA822B4E5}">
      <dgm:prSet/>
      <dgm:spPr/>
      <dgm:t>
        <a:bodyPr/>
        <a:lstStyle/>
        <a:p>
          <a:endParaRPr lang="en-US"/>
        </a:p>
      </dgm:t>
    </dgm:pt>
    <dgm:pt modelId="{CA2CE803-686F-4B65-8860-AC1A1850E5AD}" type="sibTrans" cxnId="{BE935FA3-4ADD-41EE-B690-556FA822B4E5}">
      <dgm:prSet/>
      <dgm:spPr/>
      <dgm:t>
        <a:bodyPr/>
        <a:lstStyle/>
        <a:p>
          <a:endParaRPr lang="en-US"/>
        </a:p>
      </dgm:t>
    </dgm:pt>
    <dgm:pt modelId="{9544C3B1-B9F1-4025-AA64-390C53AE2421}">
      <dgm:prSet/>
      <dgm:spPr/>
      <dgm:t>
        <a:bodyPr/>
        <a:lstStyle/>
        <a:p>
          <a:r>
            <a:rPr lang="en-GB"/>
            <a:t>Generalised anxiety disorder- “is a condition of excessive worry about everyday issues and situations.” Lasts longer than 6 months. Johns Hopkins Medicine</a:t>
          </a:r>
          <a:endParaRPr lang="en-US"/>
        </a:p>
      </dgm:t>
    </dgm:pt>
    <dgm:pt modelId="{906FD4C3-A928-4319-9520-3B97A2D5DCFA}" type="parTrans" cxnId="{4F69E1BF-986D-4923-AA9E-67CF0556E533}">
      <dgm:prSet/>
      <dgm:spPr/>
      <dgm:t>
        <a:bodyPr/>
        <a:lstStyle/>
        <a:p>
          <a:endParaRPr lang="en-US"/>
        </a:p>
      </dgm:t>
    </dgm:pt>
    <dgm:pt modelId="{1C4B5FFE-ED26-4D2B-96AD-F0743CD55F49}" type="sibTrans" cxnId="{4F69E1BF-986D-4923-AA9E-67CF0556E533}">
      <dgm:prSet/>
      <dgm:spPr/>
      <dgm:t>
        <a:bodyPr/>
        <a:lstStyle/>
        <a:p>
          <a:endParaRPr lang="en-US"/>
        </a:p>
      </dgm:t>
    </dgm:pt>
    <dgm:pt modelId="{FA7C843C-C314-469E-85F5-FD2C54FF8C0D}">
      <dgm:prSet/>
      <dgm:spPr/>
      <dgm:t>
        <a:bodyPr/>
        <a:lstStyle/>
        <a:p>
          <a:r>
            <a:rPr lang="en-GB"/>
            <a:t>For all types- an intolerance for uncertainty is an important contributory factor</a:t>
          </a:r>
          <a:endParaRPr lang="en-US"/>
        </a:p>
      </dgm:t>
    </dgm:pt>
    <dgm:pt modelId="{EB33F03E-C9A1-47AE-BC66-80F385BC8AA1}" type="parTrans" cxnId="{7746BDF6-1319-42FD-8347-6EA918288A1F}">
      <dgm:prSet/>
      <dgm:spPr/>
      <dgm:t>
        <a:bodyPr/>
        <a:lstStyle/>
        <a:p>
          <a:endParaRPr lang="en-US"/>
        </a:p>
      </dgm:t>
    </dgm:pt>
    <dgm:pt modelId="{537851F8-259D-48FB-9573-7F5ECA5D49B8}" type="sibTrans" cxnId="{7746BDF6-1319-42FD-8347-6EA918288A1F}">
      <dgm:prSet/>
      <dgm:spPr/>
      <dgm:t>
        <a:bodyPr/>
        <a:lstStyle/>
        <a:p>
          <a:endParaRPr lang="en-US"/>
        </a:p>
      </dgm:t>
    </dgm:pt>
    <dgm:pt modelId="{3AAD1C69-0E4E-4F57-9670-796908BBF6EC}" type="pres">
      <dgm:prSet presAssocID="{3BD6BFA9-5B91-4625-A00A-EDE2CCF823F8}" presName="root" presStyleCnt="0">
        <dgm:presLayoutVars>
          <dgm:dir/>
          <dgm:resizeHandles val="exact"/>
        </dgm:presLayoutVars>
      </dgm:prSet>
      <dgm:spPr/>
    </dgm:pt>
    <dgm:pt modelId="{94E81543-2A27-4BFD-ACA5-0A997D54232C}" type="pres">
      <dgm:prSet presAssocID="{A1F7A48C-CA08-412C-BA52-5F7770B30EF8}" presName="compNode" presStyleCnt="0"/>
      <dgm:spPr/>
    </dgm:pt>
    <dgm:pt modelId="{96FD6177-12FF-4894-886F-371C1D539CB3}" type="pres">
      <dgm:prSet presAssocID="{A1F7A48C-CA08-412C-BA52-5F7770B30EF8}" presName="bgRect" presStyleLbl="bgShp" presStyleIdx="0" presStyleCnt="3"/>
      <dgm:spPr/>
    </dgm:pt>
    <dgm:pt modelId="{5CA05075-8EB6-4D22-9D78-11E3BA4D2D01}" type="pres">
      <dgm:prSet presAssocID="{A1F7A48C-CA08-412C-BA52-5F7770B30E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D2B0AC7-F400-46E9-9019-97727D2A80E7}" type="pres">
      <dgm:prSet presAssocID="{A1F7A48C-CA08-412C-BA52-5F7770B30EF8}" presName="spaceRect" presStyleCnt="0"/>
      <dgm:spPr/>
    </dgm:pt>
    <dgm:pt modelId="{1AD423B2-674E-4ECE-9A2B-2BF8EF6AA495}" type="pres">
      <dgm:prSet presAssocID="{A1F7A48C-CA08-412C-BA52-5F7770B30EF8}" presName="parTx" presStyleLbl="revTx" presStyleIdx="0" presStyleCnt="3">
        <dgm:presLayoutVars>
          <dgm:chMax val="0"/>
          <dgm:chPref val="0"/>
        </dgm:presLayoutVars>
      </dgm:prSet>
      <dgm:spPr/>
    </dgm:pt>
    <dgm:pt modelId="{402CFA8E-A1B0-4D4A-8B43-E0AEC210809B}" type="pres">
      <dgm:prSet presAssocID="{CA2CE803-686F-4B65-8860-AC1A1850E5AD}" presName="sibTrans" presStyleCnt="0"/>
      <dgm:spPr/>
    </dgm:pt>
    <dgm:pt modelId="{665BDA8E-46E9-43BB-839C-6C37EF338BC1}" type="pres">
      <dgm:prSet presAssocID="{9544C3B1-B9F1-4025-AA64-390C53AE2421}" presName="compNode" presStyleCnt="0"/>
      <dgm:spPr/>
    </dgm:pt>
    <dgm:pt modelId="{77103BFD-B6BF-431C-B002-7492EF12B94C}" type="pres">
      <dgm:prSet presAssocID="{9544C3B1-B9F1-4025-AA64-390C53AE2421}" presName="bgRect" presStyleLbl="bgShp" presStyleIdx="1" presStyleCnt="3"/>
      <dgm:spPr/>
    </dgm:pt>
    <dgm:pt modelId="{E12B3C5C-88F7-4FF5-9651-95D5AC068D32}" type="pres">
      <dgm:prSet presAssocID="{9544C3B1-B9F1-4025-AA64-390C53AE24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04D3045-2E91-4A30-81A6-B9B0E7D498E4}" type="pres">
      <dgm:prSet presAssocID="{9544C3B1-B9F1-4025-AA64-390C53AE2421}" presName="spaceRect" presStyleCnt="0"/>
      <dgm:spPr/>
    </dgm:pt>
    <dgm:pt modelId="{0BF0830F-77CA-4C72-B0AB-9FB89A971A2A}" type="pres">
      <dgm:prSet presAssocID="{9544C3B1-B9F1-4025-AA64-390C53AE2421}" presName="parTx" presStyleLbl="revTx" presStyleIdx="1" presStyleCnt="3">
        <dgm:presLayoutVars>
          <dgm:chMax val="0"/>
          <dgm:chPref val="0"/>
        </dgm:presLayoutVars>
      </dgm:prSet>
      <dgm:spPr/>
    </dgm:pt>
    <dgm:pt modelId="{8734ADAC-D62C-457C-90DA-149356C7D21A}" type="pres">
      <dgm:prSet presAssocID="{1C4B5FFE-ED26-4D2B-96AD-F0743CD55F49}" presName="sibTrans" presStyleCnt="0"/>
      <dgm:spPr/>
    </dgm:pt>
    <dgm:pt modelId="{41D2995C-DFFF-466B-B980-FFE314F4FB04}" type="pres">
      <dgm:prSet presAssocID="{FA7C843C-C314-469E-85F5-FD2C54FF8C0D}" presName="compNode" presStyleCnt="0"/>
      <dgm:spPr/>
    </dgm:pt>
    <dgm:pt modelId="{113F3E89-A5DB-4171-B4F0-A539D0A08596}" type="pres">
      <dgm:prSet presAssocID="{FA7C843C-C314-469E-85F5-FD2C54FF8C0D}" presName="bgRect" presStyleLbl="bgShp" presStyleIdx="2" presStyleCnt="3"/>
      <dgm:spPr/>
    </dgm:pt>
    <dgm:pt modelId="{8E53DBA5-35C2-4E94-9089-C67C98B63F06}" type="pres">
      <dgm:prSet presAssocID="{FA7C843C-C314-469E-85F5-FD2C54FF8C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1B3307A-2726-4EDB-A5F6-FEFE55C19BAB}" type="pres">
      <dgm:prSet presAssocID="{FA7C843C-C314-469E-85F5-FD2C54FF8C0D}" presName="spaceRect" presStyleCnt="0"/>
      <dgm:spPr/>
    </dgm:pt>
    <dgm:pt modelId="{2157544A-87F1-4755-939D-585D56430E16}" type="pres">
      <dgm:prSet presAssocID="{FA7C843C-C314-469E-85F5-FD2C54FF8C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540F11-1FD7-4C21-B8BD-E5C1C405DA6B}" type="presOf" srcId="{9544C3B1-B9F1-4025-AA64-390C53AE2421}" destId="{0BF0830F-77CA-4C72-B0AB-9FB89A971A2A}" srcOrd="0" destOrd="0" presId="urn:microsoft.com/office/officeart/2018/2/layout/IconVerticalSolidList"/>
    <dgm:cxn modelId="{4BA4A170-2093-4F48-9F93-23563EFE19DC}" type="presOf" srcId="{3BD6BFA9-5B91-4625-A00A-EDE2CCF823F8}" destId="{3AAD1C69-0E4E-4F57-9670-796908BBF6EC}" srcOrd="0" destOrd="0" presId="urn:microsoft.com/office/officeart/2018/2/layout/IconVerticalSolidList"/>
    <dgm:cxn modelId="{BE935FA3-4ADD-41EE-B690-556FA822B4E5}" srcId="{3BD6BFA9-5B91-4625-A00A-EDE2CCF823F8}" destId="{A1F7A48C-CA08-412C-BA52-5F7770B30EF8}" srcOrd="0" destOrd="0" parTransId="{3ADF837C-9D34-4F62-B211-3CDDD98FAE05}" sibTransId="{CA2CE803-686F-4B65-8860-AC1A1850E5AD}"/>
    <dgm:cxn modelId="{12DEDDB0-F02F-4B81-AF8C-26D5067D4B03}" type="presOf" srcId="{A1F7A48C-CA08-412C-BA52-5F7770B30EF8}" destId="{1AD423B2-674E-4ECE-9A2B-2BF8EF6AA495}" srcOrd="0" destOrd="0" presId="urn:microsoft.com/office/officeart/2018/2/layout/IconVerticalSolidList"/>
    <dgm:cxn modelId="{4F69E1BF-986D-4923-AA9E-67CF0556E533}" srcId="{3BD6BFA9-5B91-4625-A00A-EDE2CCF823F8}" destId="{9544C3B1-B9F1-4025-AA64-390C53AE2421}" srcOrd="1" destOrd="0" parTransId="{906FD4C3-A928-4319-9520-3B97A2D5DCFA}" sibTransId="{1C4B5FFE-ED26-4D2B-96AD-F0743CD55F49}"/>
    <dgm:cxn modelId="{05A4F5C3-C92F-4E84-9ADB-7CEA880967D9}" type="presOf" srcId="{FA7C843C-C314-469E-85F5-FD2C54FF8C0D}" destId="{2157544A-87F1-4755-939D-585D56430E16}" srcOrd="0" destOrd="0" presId="urn:microsoft.com/office/officeart/2018/2/layout/IconVerticalSolidList"/>
    <dgm:cxn modelId="{7746BDF6-1319-42FD-8347-6EA918288A1F}" srcId="{3BD6BFA9-5B91-4625-A00A-EDE2CCF823F8}" destId="{FA7C843C-C314-469E-85F5-FD2C54FF8C0D}" srcOrd="2" destOrd="0" parTransId="{EB33F03E-C9A1-47AE-BC66-80F385BC8AA1}" sibTransId="{537851F8-259D-48FB-9573-7F5ECA5D49B8}"/>
    <dgm:cxn modelId="{BC869623-4075-46C7-86FF-D02D150A5CC3}" type="presParOf" srcId="{3AAD1C69-0E4E-4F57-9670-796908BBF6EC}" destId="{94E81543-2A27-4BFD-ACA5-0A997D54232C}" srcOrd="0" destOrd="0" presId="urn:microsoft.com/office/officeart/2018/2/layout/IconVerticalSolidList"/>
    <dgm:cxn modelId="{B9886429-8047-40D6-B490-CD1F50089E96}" type="presParOf" srcId="{94E81543-2A27-4BFD-ACA5-0A997D54232C}" destId="{96FD6177-12FF-4894-886F-371C1D539CB3}" srcOrd="0" destOrd="0" presId="urn:microsoft.com/office/officeart/2018/2/layout/IconVerticalSolidList"/>
    <dgm:cxn modelId="{B854766E-5A35-4676-B670-45443A3091E6}" type="presParOf" srcId="{94E81543-2A27-4BFD-ACA5-0A997D54232C}" destId="{5CA05075-8EB6-4D22-9D78-11E3BA4D2D01}" srcOrd="1" destOrd="0" presId="urn:microsoft.com/office/officeart/2018/2/layout/IconVerticalSolidList"/>
    <dgm:cxn modelId="{7F525A9C-152E-4974-9F9E-9FE76F1E0EEE}" type="presParOf" srcId="{94E81543-2A27-4BFD-ACA5-0A997D54232C}" destId="{DD2B0AC7-F400-46E9-9019-97727D2A80E7}" srcOrd="2" destOrd="0" presId="urn:microsoft.com/office/officeart/2018/2/layout/IconVerticalSolidList"/>
    <dgm:cxn modelId="{9CDEAD19-5BA2-4CCE-9593-08009C097E2F}" type="presParOf" srcId="{94E81543-2A27-4BFD-ACA5-0A997D54232C}" destId="{1AD423B2-674E-4ECE-9A2B-2BF8EF6AA495}" srcOrd="3" destOrd="0" presId="urn:microsoft.com/office/officeart/2018/2/layout/IconVerticalSolidList"/>
    <dgm:cxn modelId="{FDC97D2C-B747-48A8-A6D1-7294B90F2D21}" type="presParOf" srcId="{3AAD1C69-0E4E-4F57-9670-796908BBF6EC}" destId="{402CFA8E-A1B0-4D4A-8B43-E0AEC210809B}" srcOrd="1" destOrd="0" presId="urn:microsoft.com/office/officeart/2018/2/layout/IconVerticalSolidList"/>
    <dgm:cxn modelId="{5E0345A1-2D89-4FB9-ABCC-43F0ADF558E2}" type="presParOf" srcId="{3AAD1C69-0E4E-4F57-9670-796908BBF6EC}" destId="{665BDA8E-46E9-43BB-839C-6C37EF338BC1}" srcOrd="2" destOrd="0" presId="urn:microsoft.com/office/officeart/2018/2/layout/IconVerticalSolidList"/>
    <dgm:cxn modelId="{11198561-E904-47E4-A913-236623B832FE}" type="presParOf" srcId="{665BDA8E-46E9-43BB-839C-6C37EF338BC1}" destId="{77103BFD-B6BF-431C-B002-7492EF12B94C}" srcOrd="0" destOrd="0" presId="urn:microsoft.com/office/officeart/2018/2/layout/IconVerticalSolidList"/>
    <dgm:cxn modelId="{1AA9D3D0-E8B6-4A6D-A95A-1CA16D40869A}" type="presParOf" srcId="{665BDA8E-46E9-43BB-839C-6C37EF338BC1}" destId="{E12B3C5C-88F7-4FF5-9651-95D5AC068D32}" srcOrd="1" destOrd="0" presId="urn:microsoft.com/office/officeart/2018/2/layout/IconVerticalSolidList"/>
    <dgm:cxn modelId="{6CBE63F2-DC4F-4F8F-A55F-6BD8A1EC4AAF}" type="presParOf" srcId="{665BDA8E-46E9-43BB-839C-6C37EF338BC1}" destId="{504D3045-2E91-4A30-81A6-B9B0E7D498E4}" srcOrd="2" destOrd="0" presId="urn:microsoft.com/office/officeart/2018/2/layout/IconVerticalSolidList"/>
    <dgm:cxn modelId="{0485C00E-62B5-4AA5-9ADA-CD9498C5CE27}" type="presParOf" srcId="{665BDA8E-46E9-43BB-839C-6C37EF338BC1}" destId="{0BF0830F-77CA-4C72-B0AB-9FB89A971A2A}" srcOrd="3" destOrd="0" presId="urn:microsoft.com/office/officeart/2018/2/layout/IconVerticalSolidList"/>
    <dgm:cxn modelId="{0D36E60B-7440-460C-875A-262B3DA4F267}" type="presParOf" srcId="{3AAD1C69-0E4E-4F57-9670-796908BBF6EC}" destId="{8734ADAC-D62C-457C-90DA-149356C7D21A}" srcOrd="3" destOrd="0" presId="urn:microsoft.com/office/officeart/2018/2/layout/IconVerticalSolidList"/>
    <dgm:cxn modelId="{ACF57387-26DF-44B1-BA18-DCF88F8A1951}" type="presParOf" srcId="{3AAD1C69-0E4E-4F57-9670-796908BBF6EC}" destId="{41D2995C-DFFF-466B-B980-FFE314F4FB04}" srcOrd="4" destOrd="0" presId="urn:microsoft.com/office/officeart/2018/2/layout/IconVerticalSolidList"/>
    <dgm:cxn modelId="{B3EBCD2F-E417-4797-BE12-0BE820217FE1}" type="presParOf" srcId="{41D2995C-DFFF-466B-B980-FFE314F4FB04}" destId="{113F3E89-A5DB-4171-B4F0-A539D0A08596}" srcOrd="0" destOrd="0" presId="urn:microsoft.com/office/officeart/2018/2/layout/IconVerticalSolidList"/>
    <dgm:cxn modelId="{77A7B2A1-1BBD-4EB1-9E6D-A2A17A35FD98}" type="presParOf" srcId="{41D2995C-DFFF-466B-B980-FFE314F4FB04}" destId="{8E53DBA5-35C2-4E94-9089-C67C98B63F06}" srcOrd="1" destOrd="0" presId="urn:microsoft.com/office/officeart/2018/2/layout/IconVerticalSolidList"/>
    <dgm:cxn modelId="{BB3E0016-7FB6-4FF8-BDBB-6CB18E679E18}" type="presParOf" srcId="{41D2995C-DFFF-466B-B980-FFE314F4FB04}" destId="{21B3307A-2726-4EDB-A5F6-FEFE55C19BAB}" srcOrd="2" destOrd="0" presId="urn:microsoft.com/office/officeart/2018/2/layout/IconVerticalSolidList"/>
    <dgm:cxn modelId="{0C01D338-F7D5-4AE6-A654-74E8F1281D6A}" type="presParOf" srcId="{41D2995C-DFFF-466B-B980-FFE314F4FB04}" destId="{2157544A-87F1-4755-939D-585D56430E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1AD9D-5925-4871-8E76-16693756E184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AD1005-8366-4809-AEAC-6A9F8290967F}">
      <dgm:prSet/>
      <dgm:spPr/>
      <dgm:t>
        <a:bodyPr/>
        <a:lstStyle/>
        <a:p>
          <a:r>
            <a:rPr lang="en-GB" dirty="0"/>
            <a:t>“Calm is an intention. Do we want to infect people with more anxiety, or heal ourselves and the people around us with calm?” Brene Brown</a:t>
          </a:r>
          <a:endParaRPr lang="en-US" dirty="0"/>
        </a:p>
      </dgm:t>
    </dgm:pt>
    <dgm:pt modelId="{E87ABF1C-159F-49EF-BC74-DD5FC4A80BA6}" type="parTrans" cxnId="{8966B2FA-E766-4945-BBE7-2268147D52A4}">
      <dgm:prSet/>
      <dgm:spPr/>
      <dgm:t>
        <a:bodyPr/>
        <a:lstStyle/>
        <a:p>
          <a:endParaRPr lang="en-US"/>
        </a:p>
      </dgm:t>
    </dgm:pt>
    <dgm:pt modelId="{41B571C3-F89B-4A97-83C6-D9FFF1114DAC}" type="sibTrans" cxnId="{8966B2FA-E766-4945-BBE7-2268147D52A4}">
      <dgm:prSet/>
      <dgm:spPr/>
      <dgm:t>
        <a:bodyPr/>
        <a:lstStyle/>
        <a:p>
          <a:endParaRPr lang="en-US"/>
        </a:p>
      </dgm:t>
    </dgm:pt>
    <dgm:pt modelId="{94BB3038-3880-4B95-82F1-7FAB1F922C93}">
      <dgm:prSet/>
      <dgm:spPr/>
      <dgm:t>
        <a:bodyPr/>
        <a:lstStyle/>
        <a:p>
          <a:r>
            <a:rPr lang="en-GB" dirty="0"/>
            <a:t>“Intensity and reactivity only breed more of the same. Calm is also contagious. Nothing is more important than getting a grip on your own reactivity.”  Harriet Lerner</a:t>
          </a:r>
          <a:endParaRPr lang="en-US" dirty="0"/>
        </a:p>
      </dgm:t>
    </dgm:pt>
    <dgm:pt modelId="{51A06002-29C1-421D-9514-711CA4B6362C}" type="parTrans" cxnId="{3DA7C1A4-4AD9-4DA9-8986-A46A822E9C63}">
      <dgm:prSet/>
      <dgm:spPr/>
      <dgm:t>
        <a:bodyPr/>
        <a:lstStyle/>
        <a:p>
          <a:endParaRPr lang="en-US"/>
        </a:p>
      </dgm:t>
    </dgm:pt>
    <dgm:pt modelId="{92C458FA-C845-4D60-A9FB-C1A3D47EB044}" type="sibTrans" cxnId="{3DA7C1A4-4AD9-4DA9-8986-A46A822E9C63}">
      <dgm:prSet/>
      <dgm:spPr/>
      <dgm:t>
        <a:bodyPr/>
        <a:lstStyle/>
        <a:p>
          <a:endParaRPr lang="en-US"/>
        </a:p>
      </dgm:t>
    </dgm:pt>
    <dgm:pt modelId="{98E91463-A00E-4DE9-912B-D823A17EB107}" type="pres">
      <dgm:prSet presAssocID="{76B1AD9D-5925-4871-8E76-16693756E184}" presName="vert0" presStyleCnt="0">
        <dgm:presLayoutVars>
          <dgm:dir/>
          <dgm:animOne val="branch"/>
          <dgm:animLvl val="lvl"/>
        </dgm:presLayoutVars>
      </dgm:prSet>
      <dgm:spPr/>
    </dgm:pt>
    <dgm:pt modelId="{B6366793-383F-4538-A94F-A5DB84AE3556}" type="pres">
      <dgm:prSet presAssocID="{C0AD1005-8366-4809-AEAC-6A9F8290967F}" presName="thickLine" presStyleLbl="alignNode1" presStyleIdx="0" presStyleCnt="2"/>
      <dgm:spPr/>
    </dgm:pt>
    <dgm:pt modelId="{63844097-B65B-4776-83E6-04252022490A}" type="pres">
      <dgm:prSet presAssocID="{C0AD1005-8366-4809-AEAC-6A9F8290967F}" presName="horz1" presStyleCnt="0"/>
      <dgm:spPr/>
    </dgm:pt>
    <dgm:pt modelId="{CA2F4135-DFE1-442E-9C86-8F1F153F9C73}" type="pres">
      <dgm:prSet presAssocID="{C0AD1005-8366-4809-AEAC-6A9F8290967F}" presName="tx1" presStyleLbl="revTx" presStyleIdx="0" presStyleCnt="2"/>
      <dgm:spPr/>
    </dgm:pt>
    <dgm:pt modelId="{EC3C9004-917A-4EDA-A62E-26A42D980522}" type="pres">
      <dgm:prSet presAssocID="{C0AD1005-8366-4809-AEAC-6A9F8290967F}" presName="vert1" presStyleCnt="0"/>
      <dgm:spPr/>
    </dgm:pt>
    <dgm:pt modelId="{BF766512-2CAA-430A-8E96-66EFB26DBFBE}" type="pres">
      <dgm:prSet presAssocID="{94BB3038-3880-4B95-82F1-7FAB1F922C93}" presName="thickLine" presStyleLbl="alignNode1" presStyleIdx="1" presStyleCnt="2"/>
      <dgm:spPr/>
    </dgm:pt>
    <dgm:pt modelId="{55CCFB35-B670-4598-A641-D273C7516145}" type="pres">
      <dgm:prSet presAssocID="{94BB3038-3880-4B95-82F1-7FAB1F922C93}" presName="horz1" presStyleCnt="0"/>
      <dgm:spPr/>
    </dgm:pt>
    <dgm:pt modelId="{B95743C9-CE15-4B39-A222-1065B099A186}" type="pres">
      <dgm:prSet presAssocID="{94BB3038-3880-4B95-82F1-7FAB1F922C93}" presName="tx1" presStyleLbl="revTx" presStyleIdx="1" presStyleCnt="2"/>
      <dgm:spPr/>
    </dgm:pt>
    <dgm:pt modelId="{BDD8E754-4FB9-482B-AD03-3FA8D6C69B31}" type="pres">
      <dgm:prSet presAssocID="{94BB3038-3880-4B95-82F1-7FAB1F922C93}" presName="vert1" presStyleCnt="0"/>
      <dgm:spPr/>
    </dgm:pt>
  </dgm:ptLst>
  <dgm:cxnLst>
    <dgm:cxn modelId="{F88A0450-79E7-4B70-A406-617BEE2EB7F7}" type="presOf" srcId="{C0AD1005-8366-4809-AEAC-6A9F8290967F}" destId="{CA2F4135-DFE1-442E-9C86-8F1F153F9C73}" srcOrd="0" destOrd="0" presId="urn:microsoft.com/office/officeart/2008/layout/LinedList"/>
    <dgm:cxn modelId="{C704BC9E-6C2D-4045-BFBA-2BAAE842C719}" type="presOf" srcId="{94BB3038-3880-4B95-82F1-7FAB1F922C93}" destId="{B95743C9-CE15-4B39-A222-1065B099A186}" srcOrd="0" destOrd="0" presId="urn:microsoft.com/office/officeart/2008/layout/LinedList"/>
    <dgm:cxn modelId="{3DA7C1A4-4AD9-4DA9-8986-A46A822E9C63}" srcId="{76B1AD9D-5925-4871-8E76-16693756E184}" destId="{94BB3038-3880-4B95-82F1-7FAB1F922C93}" srcOrd="1" destOrd="0" parTransId="{51A06002-29C1-421D-9514-711CA4B6362C}" sibTransId="{92C458FA-C845-4D60-A9FB-C1A3D47EB044}"/>
    <dgm:cxn modelId="{AEEFACE4-5B09-45DC-AA74-8A3117999E25}" type="presOf" srcId="{76B1AD9D-5925-4871-8E76-16693756E184}" destId="{98E91463-A00E-4DE9-912B-D823A17EB107}" srcOrd="0" destOrd="0" presId="urn:microsoft.com/office/officeart/2008/layout/LinedList"/>
    <dgm:cxn modelId="{8966B2FA-E766-4945-BBE7-2268147D52A4}" srcId="{76B1AD9D-5925-4871-8E76-16693756E184}" destId="{C0AD1005-8366-4809-AEAC-6A9F8290967F}" srcOrd="0" destOrd="0" parTransId="{E87ABF1C-159F-49EF-BC74-DD5FC4A80BA6}" sibTransId="{41B571C3-F89B-4A97-83C6-D9FFF1114DAC}"/>
    <dgm:cxn modelId="{13005F63-41B7-4CBC-ABEF-078BDDBCE40C}" type="presParOf" srcId="{98E91463-A00E-4DE9-912B-D823A17EB107}" destId="{B6366793-383F-4538-A94F-A5DB84AE3556}" srcOrd="0" destOrd="0" presId="urn:microsoft.com/office/officeart/2008/layout/LinedList"/>
    <dgm:cxn modelId="{5B00FD6A-E99D-4DE9-981E-8185DBE40D59}" type="presParOf" srcId="{98E91463-A00E-4DE9-912B-D823A17EB107}" destId="{63844097-B65B-4776-83E6-04252022490A}" srcOrd="1" destOrd="0" presId="urn:microsoft.com/office/officeart/2008/layout/LinedList"/>
    <dgm:cxn modelId="{3077E1C3-45F6-40FD-8A70-4ED111F21549}" type="presParOf" srcId="{63844097-B65B-4776-83E6-04252022490A}" destId="{CA2F4135-DFE1-442E-9C86-8F1F153F9C73}" srcOrd="0" destOrd="0" presId="urn:microsoft.com/office/officeart/2008/layout/LinedList"/>
    <dgm:cxn modelId="{06F51A58-3030-45B0-8F40-516881B0F6EA}" type="presParOf" srcId="{63844097-B65B-4776-83E6-04252022490A}" destId="{EC3C9004-917A-4EDA-A62E-26A42D980522}" srcOrd="1" destOrd="0" presId="urn:microsoft.com/office/officeart/2008/layout/LinedList"/>
    <dgm:cxn modelId="{1A6F8E12-F083-48CA-8A1C-46CDD493F7E9}" type="presParOf" srcId="{98E91463-A00E-4DE9-912B-D823A17EB107}" destId="{BF766512-2CAA-430A-8E96-66EFB26DBFBE}" srcOrd="2" destOrd="0" presId="urn:microsoft.com/office/officeart/2008/layout/LinedList"/>
    <dgm:cxn modelId="{C95DC849-D195-4A42-9C02-554A3B803186}" type="presParOf" srcId="{98E91463-A00E-4DE9-912B-D823A17EB107}" destId="{55CCFB35-B670-4598-A641-D273C7516145}" srcOrd="3" destOrd="0" presId="urn:microsoft.com/office/officeart/2008/layout/LinedList"/>
    <dgm:cxn modelId="{434F1CD3-A901-44E5-A7FB-79D96901BA80}" type="presParOf" srcId="{55CCFB35-B670-4598-A641-D273C7516145}" destId="{B95743C9-CE15-4B39-A222-1065B099A186}" srcOrd="0" destOrd="0" presId="urn:microsoft.com/office/officeart/2008/layout/LinedList"/>
    <dgm:cxn modelId="{C0AFF004-2031-4623-9451-03DF9FDF0262}" type="presParOf" srcId="{55CCFB35-B670-4598-A641-D273C7516145}" destId="{BDD8E754-4FB9-482B-AD03-3FA8D6C69B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3B61C-0F55-49E7-B83A-E8CEF969E12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DECCB-FCC0-4CAF-B819-218D69AA6B58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What things make you anxious?</a:t>
          </a:r>
          <a:endParaRPr lang="en-US" sz="5400" kern="1200"/>
        </a:p>
      </dsp:txBody>
      <dsp:txXfrm>
        <a:off x="585701" y="1066737"/>
        <a:ext cx="4337991" cy="2693452"/>
      </dsp:txXfrm>
    </dsp:sp>
    <dsp:sp modelId="{7E7553F9-E8BC-4B93-A1E1-0994F585FDA6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CE839-F6B1-4E33-8E95-4534C082004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/>
            <a:t>What things make your child anxious?</a:t>
          </a:r>
          <a:endParaRPr lang="en-US" sz="5400" kern="120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6177-12FF-4894-886F-371C1D539CB3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05075-8EB6-4D22-9D78-11E3BA4D2D01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423B2-674E-4ECE-9A2B-2BF8EF6AA495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Anxiety can both be a state and a trait- i.e. some of us feel anxious mainly in response to certain situations; some of us are naturally more predisposed to anxiety than others</a:t>
          </a:r>
          <a:endParaRPr lang="en-US" sz="2300" kern="1200"/>
        </a:p>
      </dsp:txBody>
      <dsp:txXfrm>
        <a:off x="1437631" y="531"/>
        <a:ext cx="9077968" cy="1244702"/>
      </dsp:txXfrm>
    </dsp:sp>
    <dsp:sp modelId="{77103BFD-B6BF-431C-B002-7492EF12B94C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3C5C-88F7-4FF5-9651-95D5AC068D32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0830F-77CA-4C72-B0AB-9FB89A971A2A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Generalised anxiety disorder- “is a condition of excessive worry about everyday issues and situations.” Lasts longer than 6 months. Johns Hopkins Medicine</a:t>
          </a:r>
          <a:endParaRPr lang="en-US" sz="2300" kern="1200"/>
        </a:p>
      </dsp:txBody>
      <dsp:txXfrm>
        <a:off x="1437631" y="1556410"/>
        <a:ext cx="9077968" cy="1244702"/>
      </dsp:txXfrm>
    </dsp:sp>
    <dsp:sp modelId="{113F3E89-A5DB-4171-B4F0-A539D0A08596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3DBA5-35C2-4E94-9089-C67C98B63F0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7544A-87F1-4755-939D-585D56430E16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For all types- an intolerance for uncertainty is an important contributory factor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66793-383F-4538-A94F-A5DB84AE3556}">
      <dsp:nvSpPr>
        <dsp:cNvPr id="0" name=""/>
        <dsp:cNvSpPr/>
      </dsp:nvSpPr>
      <dsp:spPr>
        <a:xfrm>
          <a:off x="0" y="0"/>
          <a:ext cx="47659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2F4135-DFE1-442E-9C86-8F1F153F9C73}">
      <dsp:nvSpPr>
        <dsp:cNvPr id="0" name=""/>
        <dsp:cNvSpPr/>
      </dsp:nvSpPr>
      <dsp:spPr>
        <a:xfrm>
          <a:off x="0" y="0"/>
          <a:ext cx="4765949" cy="167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“Calm is an intention. Do we want to infect people with more anxiety, or heal ourselves and the people around us with calm?” Brene Brown</a:t>
          </a:r>
          <a:endParaRPr lang="en-US" sz="2100" kern="1200" dirty="0"/>
        </a:p>
      </dsp:txBody>
      <dsp:txXfrm>
        <a:off x="0" y="0"/>
        <a:ext cx="4765949" cy="1676738"/>
      </dsp:txXfrm>
    </dsp:sp>
    <dsp:sp modelId="{BF766512-2CAA-430A-8E96-66EFB26DBFBE}">
      <dsp:nvSpPr>
        <dsp:cNvPr id="0" name=""/>
        <dsp:cNvSpPr/>
      </dsp:nvSpPr>
      <dsp:spPr>
        <a:xfrm>
          <a:off x="0" y="1676738"/>
          <a:ext cx="476594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5743C9-CE15-4B39-A222-1065B099A186}">
      <dsp:nvSpPr>
        <dsp:cNvPr id="0" name=""/>
        <dsp:cNvSpPr/>
      </dsp:nvSpPr>
      <dsp:spPr>
        <a:xfrm>
          <a:off x="0" y="1676738"/>
          <a:ext cx="4765949" cy="167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“Intensity and reactivity only breed more of the same. Calm is also contagious. Nothing is more important than getting a grip on your own reactivity.”  Harriet Lerner</a:t>
          </a:r>
          <a:endParaRPr lang="en-US" sz="2100" kern="1200" dirty="0"/>
        </a:p>
      </dsp:txBody>
      <dsp:txXfrm>
        <a:off x="0" y="1676738"/>
        <a:ext cx="4765949" cy="167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91D7-8AB2-46CA-B7C8-F98E2E49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B20CF-554F-4F8B-9CD5-FA333FC2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AE393-2BE0-4961-BC39-64761FDA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FCE8-8A62-4783-82B2-51403B85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FFC65-BF7F-47C8-B5DA-8219FDA5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66F1-E2E2-4C9D-9479-9AE38C2E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F361E-6FAB-4FEC-8338-20FF6C2C5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817F5-2785-4336-9E94-2CD3E901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E240E-83F4-41C8-B56F-C44EF7FA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AF29-A471-4C85-9B0E-A43943F0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2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26C79-51BF-44B6-A3E1-8A1A7739F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6D3A7-6285-4731-B78B-581BDC340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A37F-1B3B-4FD3-8EA8-B85A3545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0AEB-4100-4A97-AF63-AB4E82C1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D2F6-5CA2-486B-A690-DFF94F9B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6A30-D4D3-4244-96C6-45B71B7E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8E05-5824-437F-B9C8-9294EBD6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381D-137F-4BD5-AACB-EFA3A7E0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F3E86-5FB2-44FE-B6CB-13037C90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4D5F-FCE8-49B2-B49E-2D8D97F4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BB53-80EE-478D-8494-3AC15869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0DBCE-5044-43B9-8387-F5A8B84A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0E5FB-874E-42BD-8F33-6B340BE7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2A9A5-5EFA-4BCC-B066-0FADFBEE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435C7-5008-4714-B39E-A3FA301D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8F0A-9D6E-4C25-A23F-69E33E2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A05B-7A81-4FFC-A3D9-495BB8638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B2E4C-20FA-4F05-9A88-E70F716C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8243C-28FA-4B6D-9345-99303A21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EDA97-1B04-4817-9055-8373EDB2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8E29-54AB-49B2-BB05-C3148602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7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7E08-EFAA-4738-A191-EA5A5CF3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373C-4AA2-4922-93EA-8DCEEA65D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8FD94-F7A2-4F95-A12F-70C96F496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9E32C-C386-4DC0-8C9B-A11AC45A1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C1076-39D1-4758-9D31-5EB630AD7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A7BE1-6E93-4D59-9690-EEB3B9DE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19BFD-319B-4AB3-9CAB-AC4A65DC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BE430-B16B-4344-8D8E-5E6F3E7B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145E-61AE-4ED8-9574-BCB36C12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D5E5D-3BAE-4FD1-8407-2C4C703C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59062-D4DD-4A4E-BC23-F9D3C9E2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49A85-31D5-4C4D-9DFE-F21B7E7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D5C94-D60C-40AF-B901-72A0BBC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281F2-A4D3-4F61-941C-63E8C652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C6062-DC9A-4C5F-8360-085A74E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31C2-A945-4946-B235-F093C063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C9A0-110C-4B80-B091-41DFCE70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3846E-F515-4401-98BC-60580D5BA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4483A-8BAD-4DF1-903A-DAC61D18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EE1FC-69B8-401A-BECA-6115EE29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B0D5-8FDB-4008-9E25-69719F12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0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4B3C-C552-4307-B418-249889D1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C03F9-C964-4BB4-90CA-4D9A247BF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3B370-2770-4A07-A912-30568951B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B2271-828F-4774-9B80-3EDDFA7D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E975E-EA9D-4D20-A3F4-D00C6C34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256A3-9ED0-4007-8C7B-7C545CEF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8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31BCD-B24F-4CF0-B499-255684B3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6F0E3-47CC-41E1-AA2D-BDB1AAAA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877AC-0F65-4DCE-9542-1FEC13D3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B2E5-D0E1-485A-AB41-8FB1B2CDCDEC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644C-4DF3-438A-84EF-4DEA5A34F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3DED-6AB7-4C87-9407-15BEC4A86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E8AB-09FC-402E-86C2-21F6FDF7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nP-IDEFJ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QZTrQzVm4M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7ffDXrw5U" TargetMode="External"/><Relationship Id="rId2" Type="http://schemas.openxmlformats.org/officeDocument/2006/relationships/hyperlink" Target="https://www.youtube.com/watch?v=Cy2_pKIQPL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SbWc3O_5M?start=6&amp;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deacon2@nottscc.gov.uk" TargetMode="External"/><Relationship Id="rId2" Type="http://schemas.openxmlformats.org/officeDocument/2006/relationships/hyperlink" Target="mailto:sarah.lee@nottscc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el:0115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FB0928-09AF-48F4-A683-1BFE4D14E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</a:rPr>
              <a:t>Managing Anxiety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01AD9-CA44-4040-B23C-1BA085262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Sarah Lee and Natalie Deacon</a:t>
            </a:r>
          </a:p>
          <a:p>
            <a:r>
              <a:rPr lang="en-GB" sz="1800" dirty="0">
                <a:solidFill>
                  <a:schemeClr val="tx2"/>
                </a:solidFill>
              </a:rPr>
              <a:t>Tackling Emerging Threats to Children Team</a:t>
            </a:r>
          </a:p>
        </p:txBody>
      </p:sp>
    </p:spTree>
    <p:extLst>
      <p:ext uri="{BB962C8B-B14F-4D97-AF65-F5344CB8AC3E}">
        <p14:creationId xmlns:p14="http://schemas.microsoft.com/office/powerpoint/2010/main" val="7294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C005F-06A5-431D-8C97-C5BD091F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Relationship between anxiety and fear/excitement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DC1B-C602-4527-965A-F8956E84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2757660"/>
            <a:ext cx="11084560" cy="393777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They feel the same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They live in the same places in our bodies</a:t>
            </a:r>
          </a:p>
          <a:p>
            <a:r>
              <a:rPr lang="en-GB" sz="2400" dirty="0">
                <a:solidFill>
                  <a:schemeClr val="tx2"/>
                </a:solidFill>
              </a:rPr>
              <a:t>How we interpret and label them can determine how we experience them</a:t>
            </a:r>
          </a:p>
          <a:p>
            <a:r>
              <a:rPr lang="en-GB" sz="2400" dirty="0">
                <a:solidFill>
                  <a:schemeClr val="tx2"/>
                </a:solidFill>
              </a:rPr>
              <a:t>For anxiety and dread, the threat is the future</a:t>
            </a:r>
          </a:p>
          <a:p>
            <a:r>
              <a:rPr lang="en-GB" sz="2400" dirty="0">
                <a:solidFill>
                  <a:schemeClr val="tx2"/>
                </a:solidFill>
              </a:rPr>
              <a:t>For fear the threat is now, in the present</a:t>
            </a:r>
          </a:p>
          <a:p>
            <a:r>
              <a:rPr lang="en-GB" sz="2400" dirty="0">
                <a:solidFill>
                  <a:schemeClr val="tx2"/>
                </a:solidFill>
              </a:rPr>
              <a:t>They are linked to our survival instincts</a:t>
            </a:r>
          </a:p>
          <a:p>
            <a:r>
              <a:rPr lang="en-GB" sz="2400" dirty="0">
                <a:solidFill>
                  <a:schemeClr val="tx2"/>
                </a:solidFill>
              </a:rPr>
              <a:t>Secret is in balancing our thoughts/instincts- not too dismissive but also not too consuming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38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5EB9-307C-472C-88F6-94D24505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look like in practice?</a:t>
            </a:r>
          </a:p>
        </p:txBody>
      </p:sp>
      <p:pic>
        <p:nvPicPr>
          <p:cNvPr id="4" name="Online Media 3" title="Change your negative nerves into positive energy - BBC">
            <a:hlinkClick r:id="" action="ppaction://media"/>
            <a:extLst>
              <a:ext uri="{FF2B5EF4-FFF2-40B4-BE49-F238E27FC236}">
                <a16:creationId xmlns:a16="http://schemas.microsoft.com/office/drawing/2014/main" id="{8309943B-BD55-44E5-9C86-79FF36EDC3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1442720"/>
            <a:ext cx="11287760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88-DB38-4A82-9BA6-E3C4394E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science behind it………</a:t>
            </a:r>
          </a:p>
        </p:txBody>
      </p:sp>
      <p:pic>
        <p:nvPicPr>
          <p:cNvPr id="4" name="Online Media 3" title="Turn fear into excitement using neuroscience">
            <a:hlinkClick r:id="" action="ppaction://media"/>
            <a:extLst>
              <a:ext uri="{FF2B5EF4-FFF2-40B4-BE49-F238E27FC236}">
                <a16:creationId xmlns:a16="http://schemas.microsoft.com/office/drawing/2014/main" id="{225C6FDE-F24C-4966-97D5-AE61FCBF36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371600"/>
            <a:ext cx="1152144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CBA0-CCDF-4EBC-9750-44A3D2C9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The Human Tree- an approach to thinking about parenting and taking care of ourselves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0563E-71A5-4499-8E83-31C48961E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534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39573FE-7975-4ACF-B764-363E339B62C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" b="-2"/>
          <a:stretch/>
        </p:blipFill>
        <p:spPr>
          <a:xfrm>
            <a:off x="6525051" y="643467"/>
            <a:ext cx="4921752" cy="55710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6443B4-8037-4DDC-9D91-A0D13F41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582278"/>
            <a:ext cx="5129784" cy="36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725EF05-4735-48DB-A10B-82239FB63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b="120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AC97D-7B43-48D3-8925-3B863CFD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 for thriving/surviving?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2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7A27B6-97CC-4A09-ADAA-585667D22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88" y="643467"/>
            <a:ext cx="83150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AA9D5-7CA6-43E4-8B58-D95BEB80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Solution focused approaches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2DBFFF6-063A-474B-AEE9-18CA94EEE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416B-A13F-4A87-A0C9-1A92FDAC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Situations, solutions and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FAAE-A17E-4C4B-9388-B9FBB4A49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Describe a scenario you regularly face/the situations you find most challenging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Consider what emotions might be triggered for you/your child in this situation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Consider what your usual response is and how effective it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Thinking about what we have discussed already, as a group try to come up with a range of strategies you could employ which might be more effective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you can’t think of any, note what the barriers are to finding a solution</a:t>
            </a:r>
          </a:p>
        </p:txBody>
      </p:sp>
    </p:spTree>
    <p:extLst>
      <p:ext uri="{BB962C8B-B14F-4D97-AF65-F5344CB8AC3E}">
        <p14:creationId xmlns:p14="http://schemas.microsoft.com/office/powerpoint/2010/main" val="117388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en-GB" sz="3400"/>
              <a:t>Take Time 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en-GB" sz="1500"/>
              <a:t>To make sure you NOTICE  (identify and name the emotions)</a:t>
            </a:r>
          </a:p>
          <a:p>
            <a:r>
              <a:rPr lang="en-GB" sz="1500"/>
              <a:t>To CONNECT (people and places = joy)</a:t>
            </a:r>
          </a:p>
          <a:p>
            <a:r>
              <a:rPr lang="en-GB" sz="1500"/>
              <a:t>To use your INSIGHT (what do I know works) </a:t>
            </a:r>
          </a:p>
          <a:p>
            <a:r>
              <a:rPr lang="en-GB" sz="1500"/>
              <a:t>WAIT AND BREATHE (when your own anxiety/emotions are rising)</a:t>
            </a:r>
          </a:p>
          <a:p>
            <a:r>
              <a:rPr lang="en-GB" sz="1500"/>
              <a:t>To REFLECT (why am I/why is my child feeling this way and what can I/ can’t I control)</a:t>
            </a:r>
          </a:p>
          <a:p>
            <a:r>
              <a:rPr lang="en-GB" sz="1500"/>
              <a:t>For YOURSELF- (do the things you enjoy and which enrich your life, sleep, learn to relax, pay attention to what you eat, get active, have fun)</a:t>
            </a:r>
          </a:p>
          <a:p>
            <a:r>
              <a:rPr lang="en-GB" sz="1500"/>
              <a:t>To RECOGNISE when you need help and support and ASK and ACCEPT it when required</a:t>
            </a:r>
          </a:p>
          <a:p>
            <a:endParaRPr lang="en-GB" sz="1500"/>
          </a:p>
          <a:p>
            <a:endParaRPr lang="en-GB" sz="1500"/>
          </a:p>
          <a:p>
            <a:pPr marL="0" indent="0">
              <a:buNone/>
            </a:pPr>
            <a:endParaRPr lang="en-GB" sz="1500"/>
          </a:p>
          <a:p>
            <a:pPr marL="0" indent="0">
              <a:buNone/>
            </a:pPr>
            <a:endParaRPr lang="en-GB" sz="1500"/>
          </a:p>
        </p:txBody>
      </p:sp>
      <p:pic>
        <p:nvPicPr>
          <p:cNvPr id="1026" name="Picture 2" descr="Image result for image of hibernating tortoise">
            <a:extLst>
              <a:ext uri="{FF2B5EF4-FFF2-40B4-BE49-F238E27FC236}">
                <a16:creationId xmlns:a16="http://schemas.microsoft.com/office/drawing/2014/main" id="{09FA46A3-512F-4FF0-A0A9-8B0C84FA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392" y="697314"/>
            <a:ext cx="2505456" cy="18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44" y="725464"/>
            <a:ext cx="2505456" cy="182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2910665"/>
            <a:ext cx="5228807" cy="32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E9DEF9-AE62-481D-8F2C-3A4573AC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F81D-D548-48AF-8439-F0A75657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30" y="2428661"/>
            <a:ext cx="10199076" cy="4197631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We are not mental health practitioners</a:t>
            </a:r>
          </a:p>
          <a:p>
            <a:r>
              <a:rPr lang="en-GB" dirty="0">
                <a:solidFill>
                  <a:schemeClr val="tx2"/>
                </a:solidFill>
              </a:rPr>
              <a:t>We work at the prevention end of the spectrum</a:t>
            </a:r>
          </a:p>
          <a:p>
            <a:r>
              <a:rPr lang="en-GB" dirty="0">
                <a:solidFill>
                  <a:schemeClr val="tx2"/>
                </a:solidFill>
              </a:rPr>
              <a:t>Our knowledge is rooted in our own and our loved ones’ experiences of anxiety</a:t>
            </a:r>
          </a:p>
          <a:p>
            <a:r>
              <a:rPr lang="en-GB" dirty="0">
                <a:solidFill>
                  <a:schemeClr val="tx2"/>
                </a:solidFill>
              </a:rPr>
              <a:t>We don’t have all the answers</a:t>
            </a:r>
          </a:p>
          <a:p>
            <a:r>
              <a:rPr lang="en-GB" dirty="0">
                <a:solidFill>
                  <a:schemeClr val="tx2"/>
                </a:solidFill>
              </a:rPr>
              <a:t>This workshop will be a sharing of minds and possible solutions</a:t>
            </a:r>
          </a:p>
          <a:p>
            <a:r>
              <a:rPr lang="en-GB" dirty="0">
                <a:solidFill>
                  <a:schemeClr val="tx2"/>
                </a:solidFill>
              </a:rPr>
              <a:t>We will signpost to sources of help and support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32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F45D3-163D-45F0-BCFA-B193DE71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power of calm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E8340859-3632-4F06-BE8F-E608E67B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06" y="1700784"/>
            <a:ext cx="3093203" cy="437997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517F09-EAB8-DFAB-FC77-E8FD19469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647622"/>
              </p:ext>
            </p:extLst>
          </p:nvPr>
        </p:nvGraphicFramePr>
        <p:xfrm>
          <a:off x="804672" y="2421683"/>
          <a:ext cx="4765949" cy="335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5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B6EF-F655-466B-98A6-60563268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food for thought…….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CEB6-ED7A-455B-81DD-F684851D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Body &amp; Mind Health </a:t>
            </a:r>
            <a:r>
              <a:rPr lang="en-GB" dirty="0">
                <a:hlinkClick r:id="rId2"/>
              </a:rPr>
              <a:t>How do Emotions Influence our Body? –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Nature versus nurture </a:t>
            </a:r>
            <a:r>
              <a:rPr lang="en-GB" dirty="0">
                <a:hlinkClick r:id="rId3"/>
              </a:rPr>
              <a:t>Is Happiness In Your Genes?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66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A9B79-4B7F-4294-80D4-54704C7D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Resources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A1EC-2F43-488B-9375-B57F6581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endParaRPr lang="en-GB" sz="2400" dirty="0"/>
          </a:p>
          <a:p>
            <a:r>
              <a:rPr lang="en-GB" dirty="0" err="1"/>
              <a:t>NottAlone</a:t>
            </a:r>
            <a:r>
              <a:rPr lang="en-GB" dirty="0"/>
              <a:t> – Local website ‘one stop shop’ for mental health information and support.  Website can be adapted in view for young person, parents/carers and professionals.  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AAA0-50BC-4C4B-83FE-31D0C069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3055452"/>
            <a:ext cx="4802404" cy="24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B4EE-F377-4D2E-8377-133B397B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Fight Flight Freeze – A Guide to Anxiety for Kids">
            <a:hlinkClick r:id="" action="ppaction://media"/>
            <a:extLst>
              <a:ext uri="{FF2B5EF4-FFF2-40B4-BE49-F238E27FC236}">
                <a16:creationId xmlns:a16="http://schemas.microsoft.com/office/drawing/2014/main" id="{2889DA8C-1C44-4CBA-82BD-1429A246D8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994" y="365125"/>
            <a:ext cx="11239606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AE32CF-B063-4B6F-B502-1BB50C66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Kooth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A33FC7-409B-0F2C-BEF1-175DE429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3200" dirty="0"/>
              <a:t>Resource for online counselling, articles and message board community.  Fully moderated and available 7 days a week.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C8652-D396-43EE-BA60-C5C05119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3355603"/>
            <a:ext cx="4802404" cy="18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9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014E7F-9868-4D9F-BA51-1CC90C67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Childline – Calm Zone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40F90E-4107-D856-DA4D-11211CD9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3600" dirty="0"/>
              <a:t>Variety of activities, games and videos to support emotional health and wellbeing.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9C17A-CEF3-4D75-953C-4CE06583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40" y="2492376"/>
            <a:ext cx="2966507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47550-1EDF-4621-A684-40E51E43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Young Minds – Supporting your child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BC36D5-4F80-56D4-B272-49A748D2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3200" dirty="0"/>
              <a:t>Guide with helpful tips, discussion points and videos to support you in conversations with your child.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6ED5F-4E5A-477C-839B-60C46B4B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3429835"/>
            <a:ext cx="4802404" cy="16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6BAA76-168F-454D-A084-F29042AD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GoZen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8C012E-6E6D-5045-5768-34391E2A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dirty="0"/>
              <a:t>Ideas on how to reassure your child when facing anxiety.  Activities like how to be a ‘thought detective’ and how to ‘avoid’ avoidance.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A619C5-1501-47D5-95BC-FC5A8A40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3108889"/>
            <a:ext cx="4802404" cy="23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5DF002-2E57-40D2-A9F0-EB139D43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ABE1-331C-4B27-9274-B37F5E5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Sarah Lee</a:t>
            </a:r>
          </a:p>
          <a:p>
            <a:r>
              <a:rPr lang="en-GB" sz="1800">
                <a:solidFill>
                  <a:schemeClr val="tx2"/>
                </a:solidFill>
                <a:hlinkClick r:id="rId2"/>
              </a:rPr>
              <a:t>sarah.lee@nottscc.gov.uk</a:t>
            </a:r>
            <a:endParaRPr lang="en-GB" sz="1800">
              <a:solidFill>
                <a:schemeClr val="tx2"/>
              </a:solidFill>
            </a:endParaRPr>
          </a:p>
          <a:p>
            <a:r>
              <a:rPr lang="en-GB" sz="1800">
                <a:solidFill>
                  <a:schemeClr val="tx2"/>
                </a:solidFill>
              </a:rPr>
              <a:t>Tel: 0115 854 6089</a:t>
            </a:r>
          </a:p>
          <a:p>
            <a:r>
              <a:rPr lang="en-GB" sz="1800">
                <a:solidFill>
                  <a:schemeClr val="tx2"/>
                </a:solidFill>
              </a:rPr>
              <a:t>Mob: 07903 266718</a:t>
            </a:r>
          </a:p>
          <a:p>
            <a:endParaRPr lang="en-GB" sz="1800">
              <a:solidFill>
                <a:schemeClr val="tx2"/>
              </a:solidFill>
            </a:endParaRPr>
          </a:p>
          <a:p>
            <a:r>
              <a:rPr lang="en-GB" sz="1800">
                <a:solidFill>
                  <a:schemeClr val="tx2"/>
                </a:solidFill>
              </a:rPr>
              <a:t>Natalie Deacon</a:t>
            </a:r>
          </a:p>
          <a:p>
            <a:r>
              <a:rPr lang="en-GB" sz="1800">
                <a:solidFill>
                  <a:schemeClr val="tx2"/>
                </a:solidFill>
                <a:hlinkClick r:id="rId3"/>
              </a:rPr>
              <a:t>natalie.deacon2@nottscc.gov.uk</a:t>
            </a:r>
            <a:endParaRPr lang="en-GB" sz="1800">
              <a:solidFill>
                <a:schemeClr val="tx2"/>
              </a:solidFill>
            </a:endParaRPr>
          </a:p>
          <a:p>
            <a:r>
              <a:rPr lang="en-GB" sz="1800">
                <a:solidFill>
                  <a:schemeClr val="tx2"/>
                </a:solidFill>
                <a:hlinkClick r:id="rId4"/>
              </a:rPr>
              <a:t>Tel:0115</a:t>
            </a:r>
            <a:r>
              <a:rPr lang="en-GB" sz="1800">
                <a:solidFill>
                  <a:schemeClr val="tx2"/>
                </a:solidFill>
              </a:rPr>
              <a:t> 804 4861</a:t>
            </a:r>
          </a:p>
          <a:p>
            <a:r>
              <a:rPr lang="en-GB" sz="1800">
                <a:solidFill>
                  <a:schemeClr val="tx2"/>
                </a:solidFill>
              </a:rPr>
              <a:t>Mob:07580 982164</a:t>
            </a:r>
          </a:p>
          <a:p>
            <a:endParaRPr lang="en-GB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DEB1B1-E3EA-400C-8429-26FF1B6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133F-BABA-4999-B123-67D1EFCD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8" y="3866064"/>
            <a:ext cx="10558405" cy="2234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5257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68AA-D61B-46DC-B144-78FD342E6B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069145"/>
            <a:ext cx="10888394" cy="5500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                            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600" dirty="0">
                <a:solidFill>
                  <a:schemeClr val="tx2"/>
                </a:solidFill>
              </a:rPr>
              <a:t>What are your best hopes for this session?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2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64CC-18F7-4A93-9811-54E6EC4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02E6AC5-0022-C858-F718-97E111B948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58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8BE44-F99E-4A79-BF1E-6448AD26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Definitions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94C5C-1058-B1CD-D027-96D945CC3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9874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47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89BE6-6610-4E17-A193-272F7BC8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Relationship between worry and anxiety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879D-D717-4CED-8596-DA0D72C7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6358128" cy="3227626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Worry is the thinking part of anxiety- a chain of negative thoughts about bad things that might happen in the future</a:t>
            </a:r>
          </a:p>
          <a:p>
            <a:r>
              <a:rPr lang="en-GB" sz="1800" dirty="0">
                <a:solidFill>
                  <a:schemeClr val="tx2"/>
                </a:solidFill>
              </a:rPr>
              <a:t>Beliefs about worry include- it’s helpful for coping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                                                    - it’s uncontrollable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                                                    -suppressing worry makes it better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63F8B91A-B39C-4642-BBA3-6FAFEE9CB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FFFF5F-DD3F-4ED7-9EFC-F277D9AA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211016"/>
            <a:ext cx="5754696" cy="1097280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chemeClr val="tx2"/>
                </a:solidFill>
              </a:rPr>
              <a:t>Elizabeth_gilbert_writer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854E1-00D2-4DAA-B77B-DAAC03FAB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012875"/>
            <a:ext cx="12079153" cy="58813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“ You are afraid of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surrender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because you don’t want to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lose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control.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But you never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had control;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all you had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was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anxiety.”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88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B411D-7E6C-4D0E-BA25-9421D576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Relationship between worry and avoidance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1B80-A561-4855-B4C5-64E60B6F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Avoidance is not benign</a:t>
            </a:r>
          </a:p>
          <a:p>
            <a:r>
              <a:rPr lang="en-GB" dirty="0">
                <a:solidFill>
                  <a:schemeClr val="tx2"/>
                </a:solidFill>
              </a:rPr>
              <a:t>“Avoidance will make you feel less vulnerable in the short run, but it will never make you less afraid.” </a:t>
            </a:r>
            <a:r>
              <a:rPr lang="en-GB" i="1" dirty="0">
                <a:solidFill>
                  <a:schemeClr val="tx2"/>
                </a:solidFill>
              </a:rPr>
              <a:t>Dr Harriet Lerner, The Dance of Fear</a:t>
            </a:r>
          </a:p>
          <a:p>
            <a:r>
              <a:rPr lang="en-GB" b="1" dirty="0">
                <a:solidFill>
                  <a:schemeClr val="tx2"/>
                </a:solidFill>
              </a:rPr>
              <a:t>Avoidance hurts you and hurts others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55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D4BB-0115-431A-8222-F9902657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F383-D45E-4B16-9EE6-AC20472E6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groups, draw an outline of a body</a:t>
            </a:r>
          </a:p>
          <a:p>
            <a:r>
              <a:rPr lang="en-GB" dirty="0"/>
              <a:t>In red, mark and label the parts of the body where anxiety and fear live. Describe what happens- e.g. heart races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green, mark and label the parts of the body where excitement and anticipation live. Describe what happens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3D78BBC3-2CE6-4A35-9644-35C38B6D627C}"/>
              </a:ext>
            </a:extLst>
          </p:cNvPr>
          <p:cNvSpPr/>
          <p:nvPr/>
        </p:nvSpPr>
        <p:spPr>
          <a:xfrm>
            <a:off x="8067675" y="2876549"/>
            <a:ext cx="1524000" cy="15525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934</Words>
  <Application>Microsoft Office PowerPoint</Application>
  <PresentationFormat>Widescreen</PresentationFormat>
  <Paragraphs>108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Managing Anxiety</vt:lpstr>
      <vt:lpstr>Before we begin</vt:lpstr>
      <vt:lpstr>PowerPoint Presentation</vt:lpstr>
      <vt:lpstr>Activity</vt:lpstr>
      <vt:lpstr>Definitions</vt:lpstr>
      <vt:lpstr>Relationship between worry and anxiety</vt:lpstr>
      <vt:lpstr>Elizabeth_gilbert_writer </vt:lpstr>
      <vt:lpstr>Relationship between worry and avoidance</vt:lpstr>
      <vt:lpstr>Activity</vt:lpstr>
      <vt:lpstr>Relationship between anxiety and fear/excitement</vt:lpstr>
      <vt:lpstr>What does this look like in practice?</vt:lpstr>
      <vt:lpstr>The science behind it………</vt:lpstr>
      <vt:lpstr>The Human Tree- an approach to thinking about parenting and taking care of ourselves</vt:lpstr>
      <vt:lpstr>PowerPoint Presentation</vt:lpstr>
      <vt:lpstr>Conditions for thriving/surviving?</vt:lpstr>
      <vt:lpstr>PowerPoint Presentation</vt:lpstr>
      <vt:lpstr>Solution focused approaches</vt:lpstr>
      <vt:lpstr>Situations, solutions and strategies</vt:lpstr>
      <vt:lpstr>Take Time …</vt:lpstr>
      <vt:lpstr>The power of calm</vt:lpstr>
      <vt:lpstr>Additional food for thought…….</vt:lpstr>
      <vt:lpstr>Resources to Help</vt:lpstr>
      <vt:lpstr>PowerPoint Presentation</vt:lpstr>
      <vt:lpstr>Kooth</vt:lpstr>
      <vt:lpstr>Childline – Calm Zone</vt:lpstr>
      <vt:lpstr>Young Minds – Supporting your child</vt:lpstr>
      <vt:lpstr>GoZen</vt:lpstr>
      <vt:lpstr>Contacts: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</dc:title>
  <dc:creator>Sarah Lee</dc:creator>
  <cp:lastModifiedBy>Alison Lovett</cp:lastModifiedBy>
  <cp:revision>22</cp:revision>
  <dcterms:created xsi:type="dcterms:W3CDTF">2022-03-28T07:38:03Z</dcterms:created>
  <dcterms:modified xsi:type="dcterms:W3CDTF">2022-04-20T09:10:52Z</dcterms:modified>
</cp:coreProperties>
</file>