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23"/>
  </p:notesMasterIdLst>
  <p:handoutMasterIdLst>
    <p:handoutMasterId r:id="rId24"/>
  </p:handoutMasterIdLst>
  <p:sldIdLst>
    <p:sldId id="286" r:id="rId5"/>
    <p:sldId id="256" r:id="rId6"/>
    <p:sldId id="323" r:id="rId7"/>
    <p:sldId id="307" r:id="rId8"/>
    <p:sldId id="296" r:id="rId9"/>
    <p:sldId id="282" r:id="rId10"/>
    <p:sldId id="334" r:id="rId11"/>
    <p:sldId id="331" r:id="rId12"/>
    <p:sldId id="325" r:id="rId13"/>
    <p:sldId id="336" r:id="rId14"/>
    <p:sldId id="327" r:id="rId15"/>
    <p:sldId id="328" r:id="rId16"/>
    <p:sldId id="329" r:id="rId17"/>
    <p:sldId id="313" r:id="rId18"/>
    <p:sldId id="332" r:id="rId19"/>
    <p:sldId id="333" r:id="rId20"/>
    <p:sldId id="335" r:id="rId21"/>
    <p:sldId id="330" r:id="rId22"/>
  </p:sldIdLst>
  <p:sldSz cx="9144000" cy="6858000" type="screen4x3"/>
  <p:notesSz cx="9928225" cy="67976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CC66"/>
    <a:srgbClr val="993366"/>
    <a:srgbClr val="CC3300"/>
    <a:srgbClr val="FF9900"/>
    <a:srgbClr val="CC0000"/>
    <a:srgbClr val="00946D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FD8950-C826-46BB-854B-AA807B41979E}" v="788" dt="2025-03-28T16:53:42.6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59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3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2" tIns="46511" rIns="93022" bIns="46511" numCol="1" anchor="t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2" tIns="46511" rIns="93022" bIns="46511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053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2" tIns="46511" rIns="93022" bIns="46511" numCol="1" anchor="b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2" tIns="46511" rIns="93022" bIns="46511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fld id="{DED42C70-A64C-4B23-958D-DBB022B977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091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3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5363" y="3228975"/>
            <a:ext cx="7937500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053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fld id="{29AA24A0-8DA3-4161-B718-62F8B7573F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862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7491ADA-7A57-4669-BE7B-7D5534AABD76}" type="slidenum">
              <a:rPr lang="en-GB" altLang="en-US" sz="1200" smtClean="0"/>
              <a:pPr/>
              <a:t>1</a:t>
            </a:fld>
            <a:endParaRPr lang="en-GB" alt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/>
              <a:t>Charlotte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Times New Roman"/>
                <a:cs typeface="Times New Roman"/>
              </a:rPr>
              <a:t>Cherry</a:t>
            </a:r>
            <a:r>
              <a:rPr lang="en-GB">
                <a:latin typeface="Times New Roman"/>
                <a:cs typeface="Times New Roman"/>
              </a:rPr>
              <a:t> – suitcase that everything will fit in</a:t>
            </a:r>
            <a:endParaRPr lang="en-US" altLang="en-US">
              <a:cs typeface="Times New Roman" pitchFamily="18" charset="0"/>
            </a:endParaRPr>
          </a:p>
          <a:p>
            <a:r>
              <a:rPr lang="en-GB">
                <a:latin typeface="Times New Roman"/>
                <a:cs typeface="Times New Roman"/>
              </a:rPr>
              <a:t>Top Tip: pack and unpack daily </a:t>
            </a:r>
            <a:endParaRPr lang="en-GB">
              <a:cs typeface="Times New Roman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354FF00-2346-4D36-B0C1-44C5BEF29BA9}" type="slidenum">
              <a:rPr lang="en-GB" altLang="en-US" sz="1200" smtClean="0"/>
              <a:pPr/>
              <a:t>10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4222592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B3AD1C2-EF16-49B6-8B89-26691366A9BE}" type="slidenum">
              <a:rPr lang="en-GB" altLang="en-US" sz="1200" smtClean="0"/>
              <a:pPr/>
              <a:t>11</a:t>
            </a:fld>
            <a:endParaRPr lang="en-GB" altLang="en-US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Cherry</a:t>
            </a:r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0E1F2EA-9470-47E6-B3D9-DBA300F27280}" type="slidenum">
              <a:rPr lang="en-GB" altLang="en-US" sz="1200" smtClean="0"/>
              <a:pPr/>
              <a:t>12</a:t>
            </a:fld>
            <a:endParaRPr lang="en-GB" alt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Cherry</a:t>
            </a:r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07FC7FA-12E1-4E5C-B678-35494000613A}" type="slidenum">
              <a:rPr lang="en-GB" altLang="en-US" sz="1200" smtClean="0"/>
              <a:pPr/>
              <a:t>13</a:t>
            </a:fld>
            <a:endParaRPr lang="en-GB" alt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Cherry</a:t>
            </a:r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25F31E8-33D4-4B4C-84A3-F070615BF28F}" type="slidenum">
              <a:rPr lang="en-GB" altLang="en-US" sz="1200" smtClean="0"/>
              <a:pPr/>
              <a:t>14</a:t>
            </a:fld>
            <a:endParaRPr lang="en-GB" alt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Cherry</a:t>
            </a:r>
          </a:p>
          <a:p>
            <a:pPr eaLnBrk="1" hangingPunct="1"/>
            <a:endParaRPr lang="en-GB" altLang="en-US" sz="1200" b="0" i="0" u="none" strike="noStrike" kern="1200" baseline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eaLnBrk="1" hangingPunct="1"/>
            <a:r>
              <a:rPr lang="en-GB" altLang="en-US" err="1"/>
              <a:t>Beaumanor</a:t>
            </a:r>
            <a:r>
              <a:rPr lang="en-GB" altLang="en-US"/>
              <a:t> OLC is accredited by both the Council for Learning Outside the Classroom and AALA. All risk assessments and staff competence are scrutinised by outdoor education experts from both authorities. 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OLS programmes support and  develop Learning Outside of the Classroom experiences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Above else safety takes precedence. </a:t>
            </a:r>
          </a:p>
          <a:p>
            <a:pPr eaLnBrk="1" hangingPunct="1"/>
            <a:r>
              <a:rPr lang="en-GB" altLang="en-US" err="1"/>
              <a:t>Beaumanor</a:t>
            </a:r>
            <a:r>
              <a:rPr lang="en-GB" altLang="en-US"/>
              <a:t> should be fun and memorable from which lasting and treasured memories are taken away. </a:t>
            </a:r>
          </a:p>
          <a:p>
            <a:pPr eaLnBrk="1" hangingPunct="1"/>
            <a:r>
              <a:rPr lang="en-GB" altLang="en-US"/>
              <a:t>Play – during and between activities, learning how to play effectively with other people</a:t>
            </a:r>
          </a:p>
          <a:p>
            <a:pPr eaLnBrk="1" hangingPunct="1"/>
            <a:r>
              <a:rPr lang="en-GB" altLang="en-US"/>
              <a:t>Investigation  - through the problem solving tasks they will do</a:t>
            </a:r>
          </a:p>
          <a:p>
            <a:pPr eaLnBrk="1" hangingPunct="1"/>
            <a:r>
              <a:rPr lang="en-GB" altLang="en-US"/>
              <a:t>Exploration – by getting to know their new surroundings, including the river during the canoeing activity</a:t>
            </a:r>
          </a:p>
          <a:p>
            <a:pPr eaLnBrk="1" hangingPunct="1"/>
            <a:r>
              <a:rPr lang="en-GB" altLang="en-US"/>
              <a:t>Journeying – preparing for the trip, safe behaviour on the coach to + from </a:t>
            </a:r>
            <a:r>
              <a:rPr lang="en-GB" altLang="en-US" err="1"/>
              <a:t>Beaumanor</a:t>
            </a:r>
            <a:r>
              <a:rPr lang="en-GB" altLang="en-US"/>
              <a:t>, safe behaviour on the minibus from one centre/ location to another</a:t>
            </a:r>
          </a:p>
          <a:p>
            <a:pPr eaLnBrk="1" hangingPunct="1"/>
            <a:r>
              <a:rPr lang="en-GB" altLang="en-US"/>
              <a:t>Adventure – through the activities</a:t>
            </a:r>
          </a:p>
          <a:p>
            <a:pPr eaLnBrk="1" hangingPunct="1"/>
            <a:r>
              <a:rPr lang="en-GB" altLang="en-US"/>
              <a:t>Residential – by being away from home for a few days.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They will gain a big sense of personal development on this trip.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30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08AA24-98B0-44B9-A2DB-47926C2A288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30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Cherry</a:t>
            </a:r>
          </a:p>
        </p:txBody>
      </p:sp>
    </p:spTree>
    <p:extLst>
      <p:ext uri="{BB962C8B-B14F-4D97-AF65-F5344CB8AC3E}">
        <p14:creationId xmlns:p14="http://schemas.microsoft.com/office/powerpoint/2010/main" val="1132955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30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08AA24-98B0-44B9-A2DB-47926C2A288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30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Cherry</a:t>
            </a:r>
          </a:p>
        </p:txBody>
      </p:sp>
    </p:spTree>
    <p:extLst>
      <p:ext uri="{BB962C8B-B14F-4D97-AF65-F5344CB8AC3E}">
        <p14:creationId xmlns:p14="http://schemas.microsoft.com/office/powerpoint/2010/main" val="403953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30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08AA24-98B0-44B9-A2DB-47926C2A288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30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Cherry</a:t>
            </a:r>
          </a:p>
        </p:txBody>
      </p:sp>
    </p:spTree>
    <p:extLst>
      <p:ext uri="{BB962C8B-B14F-4D97-AF65-F5344CB8AC3E}">
        <p14:creationId xmlns:p14="http://schemas.microsoft.com/office/powerpoint/2010/main" val="580138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7491ADA-7A57-4669-BE7B-7D5534AABD76}" type="slidenum">
              <a:rPr lang="en-GB" altLang="en-US" sz="1200" smtClean="0"/>
              <a:pPr/>
              <a:t>18</a:t>
            </a:fld>
            <a:endParaRPr lang="en-GB" alt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Cherry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0707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39FE606-880E-4894-AEEC-0D259C015674}" type="slidenum">
              <a:rPr lang="en-GB" altLang="en-US" sz="1200" smtClean="0"/>
              <a:pPr/>
              <a:t>2</a:t>
            </a:fld>
            <a:endParaRPr lang="en-GB" alt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/>
              <a:t>Charlotte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B0BB769-1740-4ED2-A1FA-E38A925D2796}" type="slidenum">
              <a:rPr lang="en-GB" altLang="en-US" sz="1200" smtClean="0"/>
              <a:pPr/>
              <a:t>3</a:t>
            </a:fld>
            <a:endParaRPr lang="en-GB" alt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/>
              <a:t>Charlotte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553E384-D175-498A-9E9A-425FD4C8FB10}" type="slidenum">
              <a:rPr lang="en-GB" altLang="en-US" sz="1200" smtClean="0"/>
              <a:pPr/>
              <a:t>4</a:t>
            </a:fld>
            <a:endParaRPr lang="en-GB" alt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/>
              <a:t>Charlotte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EDF1470-096D-4355-B584-9BC4C81D763C}" type="slidenum">
              <a:rPr lang="en-GB" altLang="en-US" sz="1200" smtClean="0"/>
              <a:pPr/>
              <a:t>5</a:t>
            </a:fld>
            <a:endParaRPr lang="en-GB" alt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/>
              <a:t>Charlotte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A507939-117B-45A2-8A90-9C2E4DEF4719}" type="slidenum">
              <a:rPr lang="en-GB" altLang="en-US" sz="1200" smtClean="0"/>
              <a:pPr/>
              <a:t>6</a:t>
            </a:fld>
            <a:endParaRPr lang="en-GB" alt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/>
              <a:t>Charlotte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A507939-117B-45A2-8A90-9C2E4DEF4719}" type="slidenum">
              <a:rPr lang="en-GB" altLang="en-US" sz="1200" smtClean="0"/>
              <a:pPr/>
              <a:t>7</a:t>
            </a:fld>
            <a:endParaRPr lang="en-GB" alt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/>
              <a:t>Charlotte</a:t>
            </a:r>
          </a:p>
        </p:txBody>
      </p:sp>
    </p:spTree>
    <p:extLst>
      <p:ext uri="{BB962C8B-B14F-4D97-AF65-F5344CB8AC3E}">
        <p14:creationId xmlns:p14="http://schemas.microsoft.com/office/powerpoint/2010/main" val="3920996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30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08AA24-98B0-44B9-A2DB-47926C2A288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30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Cherry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Times New Roman"/>
                <a:cs typeface="Times New Roman"/>
              </a:rPr>
              <a:t>Cherry</a:t>
            </a:r>
            <a:r>
              <a:rPr lang="en-GB">
                <a:latin typeface="Times New Roman"/>
                <a:cs typeface="Times New Roman"/>
              </a:rPr>
              <a:t> – suitcase that everything will fit in</a:t>
            </a:r>
            <a:endParaRPr lang="en-US" altLang="en-US">
              <a:cs typeface="Times New Roman" pitchFamily="18" charset="0"/>
            </a:endParaRPr>
          </a:p>
          <a:p>
            <a:r>
              <a:rPr lang="en-GB">
                <a:latin typeface="Times New Roman"/>
                <a:cs typeface="Times New Roman"/>
              </a:rPr>
              <a:t>Top Tip: pack and unpack daily </a:t>
            </a:r>
            <a:endParaRPr lang="en-GB">
              <a:cs typeface="Times New Roman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354FF00-2346-4D36-B0C1-44C5BEF29BA9}" type="slidenum">
              <a:rPr lang="en-GB" altLang="en-US" sz="1200" smtClean="0"/>
              <a:pPr/>
              <a:t>9</a:t>
            </a:fld>
            <a:endParaRPr lang="en-GB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890922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8225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860406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524834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723493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85917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959546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5232695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089839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794136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041715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578591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461389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8845676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_0128"/>
          <p:cNvPicPr>
            <a:picLocks noChangeAspect="1" noChangeArrowheads="1"/>
          </p:cNvPicPr>
          <p:nvPr userDrawn="1"/>
        </p:nvPicPr>
        <p:blipFill>
          <a:blip r:embed="rId1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228600"/>
            <a:ext cx="925830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ChangeArrowheads="1"/>
          </p:cNvSpPr>
          <p:nvPr userDrawn="1"/>
        </p:nvSpPr>
        <p:spPr bwMode="auto">
          <a:xfrm>
            <a:off x="-180975" y="4763"/>
            <a:ext cx="9505950" cy="476250"/>
          </a:xfrm>
          <a:prstGeom prst="rect">
            <a:avLst/>
          </a:prstGeom>
          <a:solidFill>
            <a:srgbClr val="0072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00260D"/>
              </a:solidFill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 userDrawn="1"/>
        </p:nvSpPr>
        <p:spPr bwMode="auto">
          <a:xfrm>
            <a:off x="6948488" y="-100013"/>
            <a:ext cx="1682750" cy="519113"/>
          </a:xfrm>
          <a:prstGeom prst="rect">
            <a:avLst/>
          </a:prstGeom>
          <a:solidFill>
            <a:srgbClr val="0072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sz="2800">
                <a:solidFill>
                  <a:schemeClr val="bg1"/>
                </a:solidFill>
                <a:latin typeface="LCCLogo" pitchFamily="2" charset="0"/>
              </a:rPr>
              <a:t>A</a:t>
            </a:r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-180975" y="6430963"/>
            <a:ext cx="9505950" cy="476250"/>
          </a:xfrm>
          <a:prstGeom prst="rect">
            <a:avLst/>
          </a:prstGeom>
          <a:solidFill>
            <a:srgbClr val="0072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1030" name="Picture 6" descr="4 Star Green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14288"/>
            <a:ext cx="469900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://www.google.co.uk/url?sa=i&amp;rct=j&amp;q=&amp;esrc=s&amp;source=images&amp;cd=&amp;cad=rja&amp;uact=8&amp;ved=0CAcQjRw&amp;url=http://surrey-dofe.org.uk/node/7&amp;ei=6ZZlVdTuKcev7AaMk4DgBg&amp;bvm=bv.93990622,d.ZGU&amp;psig=AFQjCNGGTeZn-HcBBCsl-GUuTieaF0zO7w&amp;ust=1432807526096656" TargetMode="External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eg"/><Relationship Id="rId5" Type="http://schemas.openxmlformats.org/officeDocument/2006/relationships/hyperlink" Target="http://www.google.co.uk/url?sa=i&amp;rct=j&amp;q=&amp;esrc=s&amp;source=images&amp;cd=&amp;cad=rja&amp;uact=8&amp;ved=0CAcQjRw&amp;url=http://www.skiadaptable.co.uk/school-travel-forum&amp;ei=FJllVc6ECai07gayooDwBg&amp;bvm=bv.93990622,d.ZGU&amp;psig=AFQjCNGElBY2luUf5usoLI4E1XydwAJnSg&amp;ust=1432808081454798" TargetMode="Externa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10752"/>
            <a:ext cx="6076012" cy="386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47688" y="557213"/>
            <a:ext cx="8424862" cy="4762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Year 2 </a:t>
            </a:r>
            <a:r>
              <a:rPr lang="en-GB" b="1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Beaumanor</a:t>
            </a:r>
            <a:r>
              <a:rPr lang="en-GB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 Residential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000D10-7B06-403E-93CC-49554494D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8" y="1210752"/>
            <a:ext cx="2498674" cy="3331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27A923-906A-404B-B8E0-4C6E0C4CFC73}"/>
              </a:ext>
            </a:extLst>
          </p:cNvPr>
          <p:cNvSpPr txBox="1"/>
          <p:nvPr/>
        </p:nvSpPr>
        <p:spPr>
          <a:xfrm>
            <a:off x="2620380" y="5137446"/>
            <a:ext cx="65222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Thank you for coming to our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Beaumanor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Information Evening. It’s lovely to see you all. 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 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Please make sure you have picked up the relevant forms/information sheets for your child and then find a seat. 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0EF22A9-F599-CEA8-ED27-EB14E2137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2459765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C:\Users\adhaynes\Pictures\Bmnr Cbns and grnds\DSCN79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301" y="0"/>
            <a:ext cx="9361040" cy="702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1FC8916-9775-47CD-A55E-EB99BE52C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340768"/>
            <a:ext cx="4320480" cy="453650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Clothing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Tracksuit bottoms or shorts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T-shirts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Sweatshirt or fleece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Pants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Socks (for both trainers and wellies)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err="1">
                <a:latin typeface="Calibri" panose="020F0502020204030204" pitchFamily="34" charset="0"/>
                <a:cs typeface="Calibri" panose="020F0502020204030204" pitchFamily="34" charset="0"/>
              </a:rPr>
              <a:t>Pyjamas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Waterproof jacket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Sun hat 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Trainers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Wellies (for nature activities)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Indoor footwear (</a:t>
            </a:r>
            <a:r>
              <a:rPr lang="en-US" sz="2000" err="1"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 slippers)</a:t>
            </a:r>
          </a:p>
          <a:p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0DF0ADC-0B63-49E6-BE52-D4B581239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3423204"/>
            <a:ext cx="3941328" cy="23998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>
                <a:latin typeface="Calibri"/>
                <a:cs typeface="Calibri"/>
              </a:rPr>
              <a:t>Denim is not recommended, as the fabric holds water which is not suitable for outdoor activities. 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>
                <a:latin typeface="Calibri"/>
                <a:cs typeface="Calibri"/>
              </a:rPr>
              <a:t>Please don’t feel you need to buy anything new. </a:t>
            </a:r>
          </a:p>
          <a:p>
            <a:pPr marL="0" indent="0">
              <a:buNone/>
            </a:pPr>
            <a:r>
              <a:rPr lang="en-US" sz="2000">
                <a:latin typeface="Calibri"/>
                <a:cs typeface="Calibri"/>
              </a:rPr>
              <a:t>Old clothing is fine as the children are likely to get muddy! 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BD7E1B65-69B2-4F20-A067-AE607796B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279859"/>
            <a:ext cx="6496050" cy="7810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Residential Kit</a:t>
            </a:r>
          </a:p>
        </p:txBody>
      </p:sp>
    </p:spTree>
    <p:extLst>
      <p:ext uri="{BB962C8B-B14F-4D97-AF65-F5344CB8AC3E}">
        <p14:creationId xmlns:p14="http://schemas.microsoft.com/office/powerpoint/2010/main" val="1266621567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-180975" y="620713"/>
            <a:ext cx="6496050" cy="7810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Mealtimes 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131840" y="1412875"/>
            <a:ext cx="3024487" cy="66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800" b="1"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</a:rPr>
              <a:t>Breakfast:</a:t>
            </a:r>
          </a:p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GB"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</a:rPr>
              <a:t>Cereals</a:t>
            </a:r>
          </a:p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GB"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</a:rPr>
              <a:t>Toast</a:t>
            </a:r>
          </a:p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GB"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</a:rPr>
              <a:t>Juice</a:t>
            </a:r>
          </a:p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GB"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</a:rPr>
              <a:t>Cooked breakfast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sz="2800" b="1"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</a:rPr>
              <a:t>Lunch:</a:t>
            </a:r>
          </a:p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GB"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</a:rPr>
              <a:t>Sandwich</a:t>
            </a:r>
          </a:p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GB"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</a:rPr>
              <a:t>Cake</a:t>
            </a:r>
          </a:p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GB"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</a:rPr>
              <a:t>Fruit</a:t>
            </a:r>
          </a:p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GB"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</a:rPr>
              <a:t>Juice</a:t>
            </a:r>
          </a:p>
          <a:p>
            <a:pPr algn="ctr">
              <a:spcBef>
                <a:spcPct val="50000"/>
              </a:spcBef>
              <a:buFontTx/>
              <a:buChar char="•"/>
              <a:defRPr/>
            </a:pPr>
            <a:endParaRPr lang="en-GB" sz="2000" b="1">
              <a:effectLst>
                <a:outerShdw blurRad="38100" dist="38100" dir="2700000" algn="tl">
                  <a:srgbClr val="C0C0C0"/>
                </a:outerShdw>
              </a:effectLst>
              <a:latin typeface="Maiandra GD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GB" sz="2800" b="1">
              <a:effectLst>
                <a:outerShdw blurRad="38100" dist="38100" dir="2700000" algn="tl">
                  <a:srgbClr val="C0C0C0"/>
                </a:outerShdw>
              </a:effectLst>
              <a:latin typeface="Maiandra GD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GB" sz="2800" b="1">
              <a:effectLst>
                <a:outerShdw blurRad="38100" dist="38100" dir="2700000" algn="tl">
                  <a:srgbClr val="C0C0C0"/>
                </a:outerShdw>
              </a:effectLst>
              <a:latin typeface="Maiandra GD" pitchFamily="34" charset="0"/>
            </a:endParaRPr>
          </a:p>
        </p:txBody>
      </p:sp>
      <p:pic>
        <p:nvPicPr>
          <p:cNvPr id="32772" name="Picture 6" descr="j01992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697830"/>
            <a:ext cx="1439862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2" descr="wavey%20bowl%20and%20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6" y="3123009"/>
            <a:ext cx="1728787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4" descr="croppedimage280280-bloomerEaster-pageh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581525"/>
            <a:ext cx="194468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E2C620C-8A99-8800-8D3B-1EF8DA5EF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09" y="4005064"/>
            <a:ext cx="322785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86C1020-96B3-5B38-2292-EE8D07D53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85"/>
          <a:stretch/>
        </p:blipFill>
        <p:spPr bwMode="auto">
          <a:xfrm>
            <a:off x="5993438" y="1196752"/>
            <a:ext cx="314136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C:\Users\adhaynes\Pictures\Bmnr Cbns and grnds\DSCN79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-180975" y="620713"/>
            <a:ext cx="6496050" cy="7810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Mealtimes 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07950" y="2781300"/>
            <a:ext cx="5078413" cy="3662541"/>
          </a:xfrm>
          <a:prstGeom prst="rect">
            <a:avLst/>
          </a:prstGeom>
          <a:solidFill>
            <a:schemeClr val="accent4">
              <a:alpha val="4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Evening meal 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GB" sz="17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Sausage &amp; Mash/veggie sausage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GB" sz="17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Quorn Dippers/Chips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GB" sz="17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Pizza(veggie)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GB" sz="17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Pork Meatballs/Vegan Meatballs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GB" sz="17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Salad bar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GB" sz="17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Jacket Potatoes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GB" sz="17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Sponge/Flapjack/Cookies/Ice Cream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GB" sz="17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Yoghurts/fruit</a:t>
            </a:r>
            <a:endParaRPr lang="en-GB" sz="17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aiandra GD" pitchFamily="34" charset="0"/>
            </a:endParaRPr>
          </a:p>
        </p:txBody>
      </p:sp>
      <p:pic>
        <p:nvPicPr>
          <p:cNvPr id="33797" name="Picture 9" descr="Dining Room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292600"/>
            <a:ext cx="3741737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0" descr="Beaumanor Hall,Staircase,25th March 2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693738"/>
            <a:ext cx="196215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 descr="C:\Users\adhaynes\Pictures\Bmnr Cbns and grnds\DSCN79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-180975" y="620713"/>
            <a:ext cx="6496050" cy="7810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Security  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690688" y="2360613"/>
            <a:ext cx="5545137" cy="3754874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</a:rPr>
              <a:t>Cabin doors: internal alarms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</a:rPr>
              <a:t>Fire doors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</a:rPr>
              <a:t>Windows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</a:rPr>
              <a:t>Private Site: Boundary fenced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</a:rPr>
              <a:t>Locked gate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</a:rPr>
              <a:t>24hrs Duty Team Member</a:t>
            </a:r>
          </a:p>
        </p:txBody>
      </p:sp>
      <p:pic>
        <p:nvPicPr>
          <p:cNvPr id="35845" name="Picture 9" descr="j02834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981075"/>
            <a:ext cx="16002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1" descr="ExitDoor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565400"/>
            <a:ext cx="21463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3" descr="locked+ga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176371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549275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4000">
                <a:solidFill>
                  <a:srgbClr val="CC0000"/>
                </a:solidFill>
                <a:latin typeface="Maiandra GD" pitchFamily="34" charset="0"/>
              </a:rPr>
              <a:t>L</a:t>
            </a:r>
            <a:r>
              <a:rPr lang="en-GB" altLang="en-US" sz="4000">
                <a:latin typeface="Maiandra GD" pitchFamily="34" charset="0"/>
              </a:rPr>
              <a:t>earning </a:t>
            </a:r>
            <a:r>
              <a:rPr lang="en-GB" altLang="en-US" sz="4000">
                <a:solidFill>
                  <a:srgbClr val="CC0000"/>
                </a:solidFill>
                <a:latin typeface="Maiandra GD" pitchFamily="34" charset="0"/>
              </a:rPr>
              <a:t>O</a:t>
            </a:r>
            <a:r>
              <a:rPr lang="en-GB" altLang="en-US" sz="4000">
                <a:latin typeface="Maiandra GD" pitchFamily="34" charset="0"/>
              </a:rPr>
              <a:t>utside the </a:t>
            </a:r>
            <a:r>
              <a:rPr lang="en-GB" altLang="en-US" sz="4000">
                <a:solidFill>
                  <a:srgbClr val="CC0000"/>
                </a:solidFill>
                <a:latin typeface="Maiandra GD" pitchFamily="34" charset="0"/>
              </a:rPr>
              <a:t>C</a:t>
            </a:r>
            <a:r>
              <a:rPr lang="en-GB" altLang="en-US" sz="4000">
                <a:latin typeface="Maiandra GD" pitchFamily="34" charset="0"/>
              </a:rPr>
              <a:t>lassroom experiences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2916238" y="2565400"/>
            <a:ext cx="4038600" cy="3527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/>
            <a:r>
              <a:rPr lang="en-GB" altLang="en-US">
                <a:latin typeface="Maiandra GD" pitchFamily="34" charset="0"/>
              </a:rPr>
              <a:t>Safe </a:t>
            </a:r>
          </a:p>
          <a:p>
            <a:pPr lvl="2" eaLnBrk="1" hangingPunct="1"/>
            <a:r>
              <a:rPr lang="en-GB" altLang="en-US">
                <a:latin typeface="Maiandra GD" pitchFamily="34" charset="0"/>
              </a:rPr>
              <a:t>Fun </a:t>
            </a:r>
          </a:p>
          <a:p>
            <a:pPr lvl="2" eaLnBrk="1" hangingPunct="1"/>
            <a:r>
              <a:rPr lang="en-GB" altLang="en-US">
                <a:latin typeface="Maiandra GD" pitchFamily="34" charset="0"/>
              </a:rPr>
              <a:t>Investigation</a:t>
            </a:r>
          </a:p>
          <a:p>
            <a:pPr lvl="2" eaLnBrk="1" hangingPunct="1"/>
            <a:r>
              <a:rPr lang="en-GB" altLang="en-US">
                <a:latin typeface="Maiandra GD" pitchFamily="34" charset="0"/>
              </a:rPr>
              <a:t>Exploration</a:t>
            </a:r>
          </a:p>
          <a:p>
            <a:pPr lvl="2" eaLnBrk="1" hangingPunct="1"/>
            <a:r>
              <a:rPr lang="en-GB" altLang="en-US">
                <a:latin typeface="Maiandra GD" pitchFamily="34" charset="0"/>
              </a:rPr>
              <a:t>Journeying</a:t>
            </a:r>
          </a:p>
          <a:p>
            <a:pPr lvl="2" eaLnBrk="1" hangingPunct="1"/>
            <a:r>
              <a:rPr lang="en-GB" altLang="en-US">
                <a:latin typeface="Maiandra GD" pitchFamily="34" charset="0"/>
              </a:rPr>
              <a:t>Adventure</a:t>
            </a:r>
          </a:p>
          <a:p>
            <a:pPr lvl="2" eaLnBrk="1" hangingPunct="1"/>
            <a:r>
              <a:rPr lang="en-GB" altLang="en-US">
                <a:latin typeface="Maiandra GD" pitchFamily="34" charset="0"/>
              </a:rPr>
              <a:t>Residential</a:t>
            </a:r>
            <a:r>
              <a:rPr lang="en-GB" altLang="en-US" sz="2000"/>
              <a:t> </a:t>
            </a:r>
          </a:p>
        </p:txBody>
      </p:sp>
      <p:pic>
        <p:nvPicPr>
          <p:cNvPr id="36870" name="Picture 10" descr="http://surrey-dofe.org.uk/sites/default/files/AALA%20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463"/>
            <a:ext cx="28082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2" descr="http://www.skiadaptable.co.uk/media/upload/images/QB_AwardedMark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28082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1D3642-64FC-5155-765E-C9670217C749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F1917-F3C5-262B-A08B-51BCAD193FAF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1EF283C-FC09-DB57-3D50-4782051B1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96752"/>
            <a:ext cx="205222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325CA2F4-6318-1341-3C1E-9AD6950FA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45024"/>
            <a:ext cx="1995686" cy="26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>
            <a:extLst>
              <a:ext uri="{FF2B5EF4-FFF2-40B4-BE49-F238E27FC236}">
                <a16:creationId xmlns:a16="http://schemas.microsoft.com/office/drawing/2014/main" id="{D5010A78-1D24-4DFE-95C0-8DAFE4F9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520" y="620713"/>
            <a:ext cx="7648178" cy="7694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Next steps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923DAC-698D-4EF2-AE8D-B1D246E36F4F}"/>
              </a:ext>
            </a:extLst>
          </p:cNvPr>
          <p:cNvSpPr txBox="1"/>
          <p:nvPr/>
        </p:nvSpPr>
        <p:spPr>
          <a:xfrm>
            <a:off x="20166" y="1628800"/>
            <a:ext cx="9123834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Please ensure that you have a copy of the following:</a:t>
            </a:r>
          </a:p>
          <a:p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-Confidential Parental Consent Form</a:t>
            </a:r>
          </a:p>
          <a:p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-Itinerary </a:t>
            </a:r>
          </a:p>
          <a:p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-Kit List</a:t>
            </a:r>
          </a:p>
          <a:p>
            <a:endParaRPr lang="en-GB" sz="3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>
                <a:latin typeface="Calibri"/>
                <a:ea typeface="Calibri"/>
                <a:cs typeface="Calibri"/>
              </a:rPr>
              <a:t>Consent forms need to be returned to school by Monday.</a:t>
            </a:r>
            <a:endParaRPr lang="en-GB" sz="3200" b="1" u="sng">
              <a:latin typeface="Calibri"/>
              <a:ea typeface="Calibri"/>
              <a:cs typeface="Calibri"/>
            </a:endParaRPr>
          </a:p>
          <a:p>
            <a:endParaRPr lang="en-GB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87546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>
            <a:extLst>
              <a:ext uri="{FF2B5EF4-FFF2-40B4-BE49-F238E27FC236}">
                <a16:creationId xmlns:a16="http://schemas.microsoft.com/office/drawing/2014/main" id="{D5010A78-1D24-4DFE-95C0-8DAFE4F9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520" y="620713"/>
            <a:ext cx="7648178" cy="7694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Medication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923DAC-698D-4EF2-AE8D-B1D246E36F4F}"/>
              </a:ext>
            </a:extLst>
          </p:cNvPr>
          <p:cNvSpPr txBox="1"/>
          <p:nvPr/>
        </p:nvSpPr>
        <p:spPr>
          <a:xfrm>
            <a:off x="20166" y="1390154"/>
            <a:ext cx="912383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Please write any and all medication that your child will need to take during the trip on the consent form. This includes travel sickness medicine. We </a:t>
            </a:r>
            <a:r>
              <a:rPr lang="en-GB" sz="3200" b="1">
                <a:latin typeface="Calibri" panose="020F0502020204030204" pitchFamily="34" charset="0"/>
                <a:cs typeface="Calibri" panose="020F0502020204030204" pitchFamily="34" charset="0"/>
              </a:rPr>
              <a:t>will not</a:t>
            </a:r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 be able to administer this if it is not included on the form. 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On the day of the trip, please ensure that all medication is handed to a member of the Year 2 team. It should be in a clear, labelled bag. </a:t>
            </a:r>
          </a:p>
          <a:p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53681136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>
            <a:extLst>
              <a:ext uri="{FF2B5EF4-FFF2-40B4-BE49-F238E27FC236}">
                <a16:creationId xmlns:a16="http://schemas.microsoft.com/office/drawing/2014/main" id="{D5010A78-1D24-4DFE-95C0-8DAFE4F9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520" y="620713"/>
            <a:ext cx="7648178" cy="7694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Next steps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923DAC-698D-4EF2-AE8D-B1D246E36F4F}"/>
              </a:ext>
            </a:extLst>
          </p:cNvPr>
          <p:cNvSpPr txBox="1"/>
          <p:nvPr/>
        </p:nvSpPr>
        <p:spPr>
          <a:xfrm>
            <a:off x="20166" y="1700808"/>
            <a:ext cx="91238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Payments on Arbor - </a:t>
            </a:r>
          </a:p>
          <a:p>
            <a:endParaRPr lang="en-GB" sz="3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Payments can be made in instalments, with a minimum payment of £29 each time (£29 x5).</a:t>
            </a:r>
          </a:p>
          <a:p>
            <a:endParaRPr lang="en-GB" sz="3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Please ensure that payment has been made in full before the residential commences.</a:t>
            </a:r>
          </a:p>
          <a:p>
            <a:endParaRPr lang="en-GB" sz="3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Thank you for your payments so far.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464993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8E9F074-D5B7-A9F5-8EA5-9E5F95EC7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r="8254" b="17789"/>
          <a:stretch/>
        </p:blipFill>
        <p:spPr bwMode="auto">
          <a:xfrm>
            <a:off x="4788024" y="2420888"/>
            <a:ext cx="1817370" cy="171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DE800989-3B63-D363-B42E-A2491B03F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r="5750"/>
          <a:stretch/>
        </p:blipFill>
        <p:spPr bwMode="auto">
          <a:xfrm>
            <a:off x="2627784" y="764704"/>
            <a:ext cx="198882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E26ACE87-8707-54E0-2044-2A2CE40BF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2247714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23CE6BD6-5759-DA46-66E8-A62F5E3B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149080"/>
            <a:ext cx="2615903" cy="221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3276915-44EB-7226-2FA0-2BF58FDF8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202" name="Picture 10">
            <a:extLst>
              <a:ext uri="{FF2B5EF4-FFF2-40B4-BE49-F238E27FC236}">
                <a16:creationId xmlns:a16="http://schemas.microsoft.com/office/drawing/2014/main" id="{95758976-32D7-6510-8295-669A2CB975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80928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>
            <a:extLst>
              <a:ext uri="{FF2B5EF4-FFF2-40B4-BE49-F238E27FC236}">
                <a16:creationId xmlns:a16="http://schemas.microsoft.com/office/drawing/2014/main" id="{F6D32A25-A2ED-3E5F-0984-C2056F806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2" b="18655"/>
          <a:stretch/>
        </p:blipFill>
        <p:spPr bwMode="auto">
          <a:xfrm>
            <a:off x="5111552" y="4653136"/>
            <a:ext cx="4032448" cy="169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>
            <a:extLst>
              <a:ext uri="{FF2B5EF4-FFF2-40B4-BE49-F238E27FC236}">
                <a16:creationId xmlns:a16="http://schemas.microsoft.com/office/drawing/2014/main" id="{F244C709-A5A2-35E9-41C9-7A2BBD6C5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r="24044"/>
          <a:stretch/>
        </p:blipFill>
        <p:spPr bwMode="auto">
          <a:xfrm>
            <a:off x="7020272" y="548680"/>
            <a:ext cx="1964905" cy="217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>
            <a:extLst>
              <a:ext uri="{FF2B5EF4-FFF2-40B4-BE49-F238E27FC236}">
                <a16:creationId xmlns:a16="http://schemas.microsoft.com/office/drawing/2014/main" id="{10CA7499-1663-666C-EB76-70F84B795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8" r="12103" b="46274"/>
          <a:stretch/>
        </p:blipFill>
        <p:spPr bwMode="auto">
          <a:xfrm>
            <a:off x="4788024" y="620688"/>
            <a:ext cx="1870626" cy="17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>
            <a:extLst>
              <a:ext uri="{FF2B5EF4-FFF2-40B4-BE49-F238E27FC236}">
                <a16:creationId xmlns:a16="http://schemas.microsoft.com/office/drawing/2014/main" id="{C7CBD9D1-D44D-EAE7-C041-856797CE7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1499" r="4125" b="7334"/>
          <a:stretch/>
        </p:blipFill>
        <p:spPr bwMode="auto">
          <a:xfrm>
            <a:off x="50" y="1124744"/>
            <a:ext cx="2515852" cy="187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124941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180975" y="765175"/>
            <a:ext cx="6496050" cy="7810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Residential Experience</a:t>
            </a:r>
          </a:p>
        </p:txBody>
      </p:sp>
      <p:sp>
        <p:nvSpPr>
          <p:cNvPr id="2086" name="Oval 38"/>
          <p:cNvSpPr>
            <a:spLocks noChangeArrowheads="1"/>
          </p:cNvSpPr>
          <p:nvPr/>
        </p:nvSpPr>
        <p:spPr bwMode="auto">
          <a:xfrm>
            <a:off x="639763" y="5337175"/>
            <a:ext cx="134937" cy="1349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-53975" y="1546225"/>
            <a:ext cx="612140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SOME BENEFITS</a:t>
            </a:r>
          </a:p>
          <a:p>
            <a:pPr>
              <a:spcBef>
                <a:spcPct val="50000"/>
              </a:spcBef>
              <a:defRPr/>
            </a:pPr>
            <a:r>
              <a:rPr lang="en-GB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Enrich the curriculum</a:t>
            </a:r>
          </a:p>
          <a:p>
            <a:pPr>
              <a:spcBef>
                <a:spcPct val="50000"/>
              </a:spcBef>
              <a:defRPr/>
            </a:pPr>
            <a:r>
              <a:rPr lang="en-GB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Provide real life learning </a:t>
            </a:r>
          </a:p>
          <a:p>
            <a:pPr>
              <a:spcBef>
                <a:spcPct val="50000"/>
              </a:spcBef>
              <a:defRPr/>
            </a:pPr>
            <a:r>
              <a:rPr lang="en-GB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Explore own potential </a:t>
            </a:r>
          </a:p>
          <a:p>
            <a:pPr>
              <a:spcBef>
                <a:spcPct val="50000"/>
              </a:spcBef>
              <a:defRPr/>
            </a:pPr>
            <a:r>
              <a:rPr lang="en-GB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Increase self confidence</a:t>
            </a:r>
          </a:p>
          <a:p>
            <a:pPr>
              <a:spcBef>
                <a:spcPct val="50000"/>
              </a:spcBef>
              <a:defRPr/>
            </a:pPr>
            <a:r>
              <a:rPr lang="en-GB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Team work and independence</a:t>
            </a:r>
          </a:p>
          <a:p>
            <a:pPr>
              <a:spcBef>
                <a:spcPct val="50000"/>
              </a:spcBef>
              <a:defRPr/>
            </a:pPr>
            <a:r>
              <a:rPr lang="en-GB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Learn to manage risk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750F19-5100-C592-27E9-F2091700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93913"/>
            <a:ext cx="3635896" cy="219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E8AA8A4-534E-5513-6A09-9BAC7169C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92696"/>
            <a:ext cx="2319722" cy="309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haynes\Pictures\Bmnr Cbns and grnds\DSCN79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-180975" y="620713"/>
            <a:ext cx="6496050" cy="7810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Arrival 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63501" y="1551563"/>
            <a:ext cx="6496050" cy="4247317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ctr">
              <a:spcBef>
                <a:spcPct val="50000"/>
              </a:spcBef>
              <a:buFont typeface="Arial"/>
              <a:buChar char="•"/>
              <a:defRPr/>
            </a:pPr>
            <a:r>
              <a:rPr lang="en-GB" sz="2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</a:rPr>
              <a:t>2WP on  Mon 28</a:t>
            </a:r>
            <a:r>
              <a:rPr lang="en-GB" sz="2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</a:rPr>
              <a:t>th</a:t>
            </a:r>
            <a:r>
              <a:rPr lang="en-GB" sz="2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</a:rPr>
              <a:t> April – Tues 29</a:t>
            </a:r>
            <a:r>
              <a:rPr lang="en-GB" sz="2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</a:rPr>
              <a:t>th</a:t>
            </a:r>
            <a:r>
              <a:rPr lang="en-GB" sz="2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</a:rPr>
              <a:t> April</a:t>
            </a:r>
            <a:endParaRPr lang="en-US" sz="2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  <a:p>
            <a:pPr marL="285750" indent="-285750" algn="ctr">
              <a:spcBef>
                <a:spcPct val="50000"/>
              </a:spcBef>
              <a:buFont typeface="Arial"/>
              <a:buChar char="•"/>
              <a:defRPr/>
            </a:pPr>
            <a:r>
              <a:rPr lang="en-GB" sz="2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</a:rPr>
              <a:t>2M Tues 29</a:t>
            </a:r>
            <a:r>
              <a:rPr lang="en-GB" sz="2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</a:rPr>
              <a:t>th</a:t>
            </a:r>
            <a:r>
              <a:rPr lang="en-GB" sz="2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</a:rPr>
              <a:t> April – Weds 30</a:t>
            </a:r>
            <a:r>
              <a:rPr lang="en-GB" sz="2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</a:rPr>
              <a:t>th</a:t>
            </a:r>
            <a:r>
              <a:rPr lang="en-GB" sz="2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</a:rPr>
              <a:t> April</a:t>
            </a:r>
            <a:endParaRPr lang="en-GB"/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lang="en-GB" sz="28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Meet and greet off the coach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Escorted to a base room or cabins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Booking in procedures explained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Group settles in</a:t>
            </a:r>
            <a:endParaRPr lang="en-GB" sz="28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aiandra GD" pitchFamily="34" charset="0"/>
            </a:endParaRPr>
          </a:p>
        </p:txBody>
      </p:sp>
      <p:pic>
        <p:nvPicPr>
          <p:cNvPr id="5126" name="Picture 7" descr="INTERIORS OF CABI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3933825"/>
            <a:ext cx="28654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BUNK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628775"/>
            <a:ext cx="16478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" descr="C:\Users\adhaynes\Pictures\Bmnr Cbns and grnds\DSCN79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008063"/>
            <a:ext cx="28432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7"/>
          <p:cNvSpPr txBox="1">
            <a:spLocks noChangeArrowheads="1"/>
          </p:cNvSpPr>
          <p:nvPr/>
        </p:nvSpPr>
        <p:spPr bwMode="auto">
          <a:xfrm>
            <a:off x="2124075" y="836613"/>
            <a:ext cx="4752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1" name="Text Box 18"/>
          <p:cNvSpPr txBox="1">
            <a:spLocks noChangeArrowheads="1"/>
          </p:cNvSpPr>
          <p:nvPr/>
        </p:nvSpPr>
        <p:spPr bwMode="auto">
          <a:xfrm>
            <a:off x="2124075" y="981075"/>
            <a:ext cx="424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7173" name="Picture 20" descr="map coloured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0713"/>
            <a:ext cx="7129462" cy="5103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2231231" y="1622706"/>
            <a:ext cx="4321175" cy="1815882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Mini-beast hunt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Wildlife Trails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Pond dipping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7E39A7-8B8F-484C-A256-AB5E0B03D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3501008"/>
            <a:ext cx="2139702" cy="2852936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6C474DAF-EAA5-4A82-83C3-AE9D32C25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1500"/>
            <a:ext cx="6496050" cy="7810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Day 1 – Nature Theme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15E860-3B12-C21E-1B18-991DB5857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35" y="592975"/>
            <a:ext cx="2164507" cy="276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2BCFFC1-59FE-0ED2-97ED-EAA8338D8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55015"/>
            <a:ext cx="3744416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2EF2BFC-BCAE-908C-CE56-C19A835B3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8"/>
          <a:stretch/>
        </p:blipFill>
        <p:spPr bwMode="auto">
          <a:xfrm>
            <a:off x="107504" y="1412776"/>
            <a:ext cx="2051720" cy="213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B59A1C00-6B11-6914-40CF-E6D9A16A9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3"/>
          <a:stretch/>
        </p:blipFill>
        <p:spPr bwMode="auto">
          <a:xfrm>
            <a:off x="107504" y="3573016"/>
            <a:ext cx="2555776" cy="280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20166" y="620713"/>
            <a:ext cx="6496050" cy="7810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Day 1 - Evening Campfire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E65E0B1-F2E2-E5B8-A197-5A3577C40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383870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FEA082A-BD71-3795-AEC1-B24816AE1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2776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67E1532-D20B-2473-E652-510BA9258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548" y="3645024"/>
            <a:ext cx="2247714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20166" y="620713"/>
            <a:ext cx="6496050" cy="7810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Day 1 - Bedtime</a:t>
            </a:r>
          </a:p>
        </p:txBody>
      </p:sp>
      <p:pic>
        <p:nvPicPr>
          <p:cNvPr id="6" name="Picture 2" descr="C:\Users\adhaynes\Pictures\Bmnr Cbns and grnds\DSCN7960.JPG">
            <a:extLst>
              <a:ext uri="{FF2B5EF4-FFF2-40B4-BE49-F238E27FC236}">
                <a16:creationId xmlns:a16="http://schemas.microsoft.com/office/drawing/2014/main" id="{04C94B81-7B77-495D-9566-4BDDF705D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318" y="3717032"/>
            <a:ext cx="3183682" cy="306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B06161DF-1FAB-4952-A8AB-C16B8BFE9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6" y="1613118"/>
            <a:ext cx="4321175" cy="461664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Two dormitories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Night light in the room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If children wear pull ups overnight, we make sure this is handled discretely, but please do let us know beforehand.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Bunk Beds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069CBD1-CFC9-F247-C1DA-50771A7FA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60848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24AFF91-0FC6-52F4-8BB0-337C62F4F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640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312051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>
            <a:extLst>
              <a:ext uri="{FF2B5EF4-FFF2-40B4-BE49-F238E27FC236}">
                <a16:creationId xmlns:a16="http://schemas.microsoft.com/office/drawing/2014/main" id="{1F233678-A648-46FA-82E3-3F57ADDC1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6" y="1613118"/>
            <a:ext cx="4321175" cy="1815882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Den building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Archery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8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Woodland games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5010A78-1D24-4DFE-95C0-8DAFE4F9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6" y="620713"/>
            <a:ext cx="7648178" cy="7694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Day 2 – Robin Hood Skills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4197D66-F877-3B36-9CB7-B6D1FB62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51BDD97-C3B3-44D1-A896-BA29A5DF9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5104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39899E6-63FC-49F3-D749-917F35336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1935088" cy="258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8165ACD-E485-31B8-A7E6-5D1AEF66D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t="27666" b="21167"/>
          <a:stretch/>
        </p:blipFill>
        <p:spPr bwMode="auto">
          <a:xfrm>
            <a:off x="2195736" y="4005064"/>
            <a:ext cx="3081822" cy="243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C:\Users\adhaynes\Pictures\Bmnr Cbns and grnds\DSCN79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620688"/>
            <a:ext cx="9292784" cy="696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2483768" y="1124744"/>
            <a:ext cx="4320480" cy="5832673"/>
          </a:xfrm>
          <a:solidFill>
            <a:schemeClr val="bg1">
              <a:alpha val="50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General 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Sleeping bag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Pillow and pillowcase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Your teddy (just one!) 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Torch and spare battery 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A book or game for quiet moments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A water bottle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000">
                <a:latin typeface="Calibri"/>
                <a:cs typeface="Calibri"/>
              </a:rPr>
              <a:t>Toothbrush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000">
                <a:latin typeface="Calibri"/>
                <a:cs typeface="Calibri"/>
              </a:rPr>
              <a:t>Toothpaste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Face towel 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Hairbrush / bobble 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Plastic bags for any wet clothes 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>
                <a:latin typeface="Calibri"/>
                <a:cs typeface="Calibri"/>
              </a:rPr>
              <a:t>Suncream 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£5 (maximum) in change for the gift shop (optional)</a:t>
            </a:r>
            <a:endParaRPr lang="en-GB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BD7E1B65-69B2-4F20-A067-AE607796B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53" y="230163"/>
            <a:ext cx="6496050" cy="7810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Residential Kit</a:t>
            </a:r>
          </a:p>
        </p:txBody>
      </p:sp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1_blank">
  <a:themeElements>
    <a:clrScheme name="1_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eec3ef-2267-4ac8-acb0-571fe3be98b2">
      <Terms xmlns="http://schemas.microsoft.com/office/infopath/2007/PartnerControls"/>
    </lcf76f155ced4ddcb4097134ff3c332f>
    <TaxCatchAll xmlns="18ecc842-1c73-40fb-bfb6-2fe7688eeea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D23284D6F3904E96CBD2D87EBC73E4" ma:contentTypeVersion="21" ma:contentTypeDescription="Create a new document." ma:contentTypeScope="" ma:versionID="fe205d2e10979ceaaec421df44394c58">
  <xsd:schema xmlns:xsd="http://www.w3.org/2001/XMLSchema" xmlns:xs="http://www.w3.org/2001/XMLSchema" xmlns:p="http://schemas.microsoft.com/office/2006/metadata/properties" xmlns:ns2="f2eec3ef-2267-4ac8-acb0-571fe3be98b2" xmlns:ns3="18ecc842-1c73-40fb-bfb6-2fe7688eeea8" targetNamespace="http://schemas.microsoft.com/office/2006/metadata/properties" ma:root="true" ma:fieldsID="4f4049252171ed885cabf61c7b6775a6" ns2:_="" ns3:_="">
    <xsd:import namespace="f2eec3ef-2267-4ac8-acb0-571fe3be98b2"/>
    <xsd:import namespace="18ecc842-1c73-40fb-bfb6-2fe7688eee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ec3ef-2267-4ac8-acb0-571fe3be98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b8bf2ae-68fd-413e-8dbe-708d90cc8f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ecc842-1c73-40fb-bfb6-2fe7688eeea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8884883-c8a2-4ef2-8a7d-485196661ac0}" ma:internalName="TaxCatchAll" ma:showField="CatchAllData" ma:web="18ecc842-1c73-40fb-bfb6-2fe7688eee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66C4C9-08E2-499F-87DA-B386B22172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182C19-D927-4D6C-82BF-48E0FFC39D44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18ecc842-1c73-40fb-bfb6-2fe7688eeea8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f2eec3ef-2267-4ac8-acb0-571fe3be98b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DAA8FA4-70CD-4CDC-AF16-DB06D164F8AB}">
  <ds:schemaRefs>
    <ds:schemaRef ds:uri="18ecc842-1c73-40fb-bfb6-2fe7688eeea8"/>
    <ds:schemaRef ds:uri="f2eec3ef-2267-4ac8-acb0-571fe3be98b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a2f1665d-1208-4262-afdc-d0fb324900b2}" enabled="0" method="" siteId="{a2f1665d-1208-4262-afdc-d0fb324900b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783</Words>
  <Application>Microsoft Office PowerPoint</Application>
  <PresentationFormat>On-screen Show (4:3)</PresentationFormat>
  <Paragraphs>175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LCCLogo</vt:lpstr>
      <vt:lpstr>Maiandra GD</vt:lpstr>
      <vt:lpstr>Times New Roman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Outside the Classroom experiences</vt:lpstr>
      <vt:lpstr>PowerPoint Presentation</vt:lpstr>
      <vt:lpstr>PowerPoint Presentation</vt:lpstr>
      <vt:lpstr>PowerPoint Presentation</vt:lpstr>
      <vt:lpstr>PowerPoint Presentation</vt:lpstr>
    </vt:vector>
  </TitlesOfParts>
  <Company>Leicestershire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LCC51186</dc:creator>
  <cp:lastModifiedBy>Dawn Garfoot</cp:lastModifiedBy>
  <cp:revision>2</cp:revision>
  <dcterms:created xsi:type="dcterms:W3CDTF">2006-06-19T15:55:53Z</dcterms:created>
  <dcterms:modified xsi:type="dcterms:W3CDTF">2025-03-28T16:53:44Z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0x010100C9D23284D6F3904E96CBD2D87EBC73E4</vt:lpwstr>
  </property>
  <property fmtid="{D5CDD505-2E9C-101B-9397-08002B2CF9AE}" pid="3" name="MediaServiceImageTags">
    <vt:lpwstr/>
  </property>
</Properties>
</file>